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946cbc694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946cbc694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946cbc694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946cbc694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946cbc694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946cbc694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946cbc694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946cbc694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946cbc694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946cbc694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t/>
            </a:r>
            <a:endParaRPr sz="18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946cbc694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946cbc694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t/>
            </a:r>
            <a:endParaRPr sz="18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946cbc694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946cbc694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t/>
            </a:r>
            <a:endParaRPr sz="18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946cbc694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946cbc694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t/>
            </a:r>
            <a:endParaRPr sz="18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46cbc694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946cbc694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46cbc694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946cbc694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t/>
            </a:r>
            <a:endParaRPr sz="18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9438e172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9438e172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946cbc6941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946cbc694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946cbc694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946cbc694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946cbc694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946cbc6941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9438e1725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9438e1725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Leaky as in the ship of theseus - it doesn't really make a ton of assumptions about what is sustained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9438e1725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9438e1725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9438e172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9438e1725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rPr>
              <a:t>I</a:t>
            </a:r>
            <a:r>
              <a:rPr lang="en" sz="1800">
                <a:solidFill>
                  <a:schemeClr val="dk1"/>
                </a:solidFill>
              </a:rPr>
              <a:t> don't know about open, but in terms of "better"...</a:t>
            </a:r>
            <a:endParaRPr sz="18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ea3f6f2b5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ea3f6f2b5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ea3f6f2b5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ea3f6f2b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Functionally meaningful on two axes.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ea3f6f2b5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ea3f6f2b5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ea3f6f2b5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ea3f6f2b5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9438e1725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9438e1725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ea3f6f2b5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ea3f6f2b5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Among many other types of open, including RIT's Open Work</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a3f6f2b5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a3f6f2b5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Not entirely useful, because it obscures differences in action, but it's clear what it's saying - continued effort.</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ea3f6f2b53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ea3f6f2b53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ea3f6f2b53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ea3f6f2b53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ea3f6f2b5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ea3f6f2b5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ea3f6f2b53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ea3f6f2b53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ea3f6f2b5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ea3f6f2b5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ea3f6f2b53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ea3f6f2b53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ea3f6f2b53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ea3f6f2b53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is one binary? Why isn't the other?</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ea3f6f2b53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ea3f6f2b53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Denotation = the thing in the world. </a:t>
            </a:r>
            <a:r>
              <a:rPr lang="en"/>
              <a:t>Connotation</a:t>
            </a:r>
            <a:r>
              <a:rPr lang="en"/>
              <a:t> : all the stuff around it that we add.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946cbc69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946cbc69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go over these in depth, to see how it is applied.</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ea3f6f2b53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ea3f6f2b53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ea3f6f2b53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ea3f6f2b53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ea3f6f2b53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ea3f6f2b53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ea3f6f2b53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ea3f6f2b53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ea3f6f2b53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ea3f6f2b53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ea3f6f2b53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ea3f6f2b53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ea3f6f2b53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ea3f6f2b53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ea3f6f2b53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ea3f6f2b53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ea3f6f2b53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ea3f6f2b53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ea3f6f2b53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ea3f6f2b53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946cbc69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946cbc69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ea3f6f2b53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ea3f6f2b53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ea3f6f2b53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ea3f6f2b53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946cbc694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946cbc694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946cbc694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946cbc694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946cbc694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946cbc694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946cbc694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946cbc694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sz="18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 Id="rId4" Type="http://schemas.openxmlformats.org/officeDocument/2006/relationships/hyperlink" Target="https://unsplash.com/@patrickbald" TargetMode="External"/><Relationship Id="rId5" Type="http://schemas.openxmlformats.org/officeDocument/2006/relationships/hyperlink" Target="http://richard.social" TargetMode="External"/><Relationship Id="rId6" Type="http://schemas.openxmlformats.org/officeDocument/2006/relationships/hyperlink" Target="https://sustainoss.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9.pn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38425"/>
            <a:ext cx="8520600" cy="2052600"/>
          </a:xfrm>
          <a:prstGeom prst="rect">
            <a:avLst/>
          </a:prstGeom>
        </p:spPr>
        <p:txBody>
          <a:bodyPr anchorCtr="0" anchor="b" bIns="91425" lIns="91425" spcFirstLastPara="1" rIns="91425" wrap="square" tIns="91425">
            <a:normAutofit/>
          </a:bodyPr>
          <a:lstStyle/>
          <a:p>
            <a:pPr indent="0" lvl="0" marL="0" rtl="0" algn="r">
              <a:spcBef>
                <a:spcPts val="0"/>
              </a:spcBef>
              <a:spcAft>
                <a:spcPts val="0"/>
              </a:spcAft>
              <a:buNone/>
            </a:pPr>
            <a:r>
              <a:rPr lang="en"/>
              <a:t>A rose by any other </a:t>
            </a:r>
            <a:r>
              <a:rPr lang="en"/>
              <a:t>$variable</a:t>
            </a:r>
            <a:endParaRPr/>
          </a:p>
        </p:txBody>
      </p:sp>
      <p:sp>
        <p:nvSpPr>
          <p:cNvPr id="55" name="Google Shape;55;p13"/>
          <p:cNvSpPr txBox="1"/>
          <p:nvPr>
            <p:ph idx="1" type="subTitle"/>
          </p:nvPr>
        </p:nvSpPr>
        <p:spPr>
          <a:xfrm>
            <a:off x="311700" y="3279400"/>
            <a:ext cx="8520600" cy="792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en" sz="2000">
                <a:solidFill>
                  <a:schemeClr val="lt1"/>
                </a:solidFill>
              </a:rPr>
              <a:t>A paean to intentional language usage when discussing open source</a:t>
            </a:r>
            <a:endParaRPr sz="2000">
              <a:solidFill>
                <a:schemeClr val="lt1"/>
              </a:solidFill>
            </a:endParaRPr>
          </a:p>
        </p:txBody>
      </p:sp>
      <p:sp>
        <p:nvSpPr>
          <p:cNvPr id="56" name="Google Shape;56;p13"/>
          <p:cNvSpPr txBox="1"/>
          <p:nvPr/>
        </p:nvSpPr>
        <p:spPr>
          <a:xfrm>
            <a:off x="7341900" y="4735900"/>
            <a:ext cx="18021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Photo by </a:t>
            </a:r>
            <a:r>
              <a:rPr lang="en" sz="600" u="sng">
                <a:solidFill>
                  <a:schemeClr val="hlink"/>
                </a:solidFill>
                <a:hlinkClick r:id="rId4"/>
              </a:rPr>
              <a:t>Patrick Bald</a:t>
            </a:r>
            <a:r>
              <a:rPr lang="en" sz="600">
                <a:solidFill>
                  <a:schemeClr val="lt1"/>
                </a:solidFill>
              </a:rPr>
              <a:t> on Unsplash</a:t>
            </a:r>
            <a:endParaRPr sz="600">
              <a:solidFill>
                <a:schemeClr val="lt1"/>
              </a:solidFill>
            </a:endParaRPr>
          </a:p>
        </p:txBody>
      </p:sp>
      <p:sp>
        <p:nvSpPr>
          <p:cNvPr id="57" name="Google Shape;57;p13"/>
          <p:cNvSpPr txBox="1"/>
          <p:nvPr/>
        </p:nvSpPr>
        <p:spPr>
          <a:xfrm>
            <a:off x="106175" y="4461100"/>
            <a:ext cx="4265400" cy="8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Richard Littauer - </a:t>
            </a:r>
            <a:r>
              <a:rPr lang="en" u="sng">
                <a:solidFill>
                  <a:schemeClr val="hlink"/>
                </a:solidFill>
                <a:hlinkClick r:id="rId5"/>
              </a:rPr>
              <a:t>http://richard.social</a:t>
            </a:r>
            <a:br>
              <a:rPr lang="en">
                <a:solidFill>
                  <a:schemeClr val="lt1"/>
                </a:solidFill>
              </a:rPr>
            </a:br>
            <a:r>
              <a:rPr lang="en">
                <a:solidFill>
                  <a:schemeClr val="lt1"/>
                </a:solidFill>
              </a:rPr>
              <a:t>SustainOSS - </a:t>
            </a:r>
            <a:r>
              <a:rPr lang="en" u="sng">
                <a:solidFill>
                  <a:schemeClr val="hlink"/>
                </a:solidFill>
                <a:hlinkClick r:id="rId6"/>
              </a:rPr>
              <a:t>https://sustainoss.org</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Communities</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Not always tied to a project</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Functionally similar to what we talked about above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But at scale.</a:t>
            </a:r>
            <a:endParaRPr sz="22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Businesses and Corporate</a:t>
            </a:r>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Focus: a bottom line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Not pushing OSS onto your employee's private time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Having advocates and marketing inside the company for open source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OSPOs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"Collaboration"</a:t>
            </a:r>
            <a:endParaRPr sz="2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Academia</a:t>
            </a:r>
            <a:endParaRPr/>
          </a:p>
        </p:txBody>
      </p:sp>
      <p:sp>
        <p:nvSpPr>
          <p:cNvPr id="130" name="Google Shape;130;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Not quite the same as industry or "open source"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Reproducibility</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Citations and altmetrics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The project- or funding-based cycles of OSS in academia</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The student-graduation cycle of academia</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Where support comes from in the institution</a:t>
            </a:r>
            <a:endParaRPr sz="2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Ecosystem</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Funding maintainers for their work</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Security and supply chains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The "digital commons"</a:t>
            </a:r>
            <a:endParaRPr sz="22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Ecosystem</a:t>
            </a:r>
            <a:endParaRPr/>
          </a:p>
        </p:txBody>
      </p:sp>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Clr>
                <a:schemeClr val="dk1"/>
              </a:buClr>
              <a:buSzPts val="2300"/>
              <a:buChar char="-"/>
            </a:pPr>
            <a:r>
              <a:rPr lang="en" sz="2300">
                <a:solidFill>
                  <a:schemeClr val="dk1"/>
                </a:solidFill>
              </a:rPr>
              <a:t>Legal sustainability and licenses</a:t>
            </a:r>
            <a:endParaRPr sz="2300">
              <a:solidFill>
                <a:schemeClr val="dk1"/>
              </a:solidFill>
            </a:endParaRPr>
          </a:p>
          <a:p>
            <a:pPr indent="-374650" lvl="1" marL="914400" rtl="0" algn="l">
              <a:spcBef>
                <a:spcPts val="0"/>
              </a:spcBef>
              <a:spcAft>
                <a:spcPts val="0"/>
              </a:spcAft>
              <a:buClr>
                <a:schemeClr val="dk1"/>
              </a:buClr>
              <a:buSzPts val="2300"/>
              <a:buChar char="-"/>
            </a:pPr>
            <a:r>
              <a:rPr lang="en" sz="2300">
                <a:solidFill>
                  <a:schemeClr val="dk1"/>
                </a:solidFill>
              </a:rPr>
              <a:t>Stopping proliferation</a:t>
            </a:r>
            <a:endParaRPr sz="2300">
              <a:solidFill>
                <a:schemeClr val="dk1"/>
              </a:solidFill>
            </a:endParaRPr>
          </a:p>
          <a:p>
            <a:pPr indent="-374650" lvl="1" marL="914400" rtl="0" algn="l">
              <a:spcBef>
                <a:spcPts val="0"/>
              </a:spcBef>
              <a:spcAft>
                <a:spcPts val="0"/>
              </a:spcAft>
              <a:buClr>
                <a:schemeClr val="dk1"/>
              </a:buClr>
              <a:buSzPts val="2300"/>
              <a:buChar char="-"/>
            </a:pPr>
            <a:r>
              <a:rPr lang="en" sz="2300">
                <a:solidFill>
                  <a:schemeClr val="dk1"/>
                </a:solidFill>
              </a:rPr>
              <a:t>Open washing</a:t>
            </a:r>
            <a:endParaRPr sz="2300">
              <a:solidFill>
                <a:schemeClr val="dk1"/>
              </a:solidFill>
            </a:endParaRPr>
          </a:p>
          <a:p>
            <a:pPr indent="-374650" lvl="1" marL="914400" rtl="0" algn="l">
              <a:spcBef>
                <a:spcPts val="0"/>
              </a:spcBef>
              <a:spcAft>
                <a:spcPts val="0"/>
              </a:spcAft>
              <a:buClr>
                <a:schemeClr val="dk1"/>
              </a:buClr>
              <a:buSzPts val="2300"/>
              <a:buChar char="-"/>
            </a:pPr>
            <a:r>
              <a:rPr lang="en" sz="2300">
                <a:solidFill>
                  <a:schemeClr val="dk1"/>
                </a:solidFill>
              </a:rPr>
              <a:t>Patent issues</a:t>
            </a:r>
            <a:endParaRPr sz="2300">
              <a:solidFill>
                <a:schemeClr val="dk1"/>
              </a:solidFill>
            </a:endParaRPr>
          </a:p>
          <a:p>
            <a:pPr indent="-374650" lvl="0" marL="457200" rtl="0" algn="l">
              <a:spcBef>
                <a:spcPts val="0"/>
              </a:spcBef>
              <a:spcAft>
                <a:spcPts val="0"/>
              </a:spcAft>
              <a:buClr>
                <a:schemeClr val="dk1"/>
              </a:buClr>
              <a:buSzPts val="2300"/>
              <a:buChar char="-"/>
            </a:pPr>
            <a:r>
              <a:rPr lang="en" sz="2300">
                <a:solidFill>
                  <a:schemeClr val="dk1"/>
                </a:solidFill>
              </a:rPr>
              <a:t>AI + open source</a:t>
            </a:r>
            <a:endParaRPr sz="2300">
              <a:solidFill>
                <a:schemeClr val="dk1"/>
              </a:solidFill>
            </a:endParaRPr>
          </a:p>
          <a:p>
            <a:pPr indent="-374650" lvl="0" marL="457200" rtl="0" algn="l">
              <a:spcBef>
                <a:spcPts val="0"/>
              </a:spcBef>
              <a:spcAft>
                <a:spcPts val="0"/>
              </a:spcAft>
              <a:buClr>
                <a:schemeClr val="dk1"/>
              </a:buClr>
              <a:buSzPts val="2300"/>
              <a:buChar char="-"/>
            </a:pPr>
            <a:r>
              <a:rPr lang="en" sz="2300">
                <a:solidFill>
                  <a:schemeClr val="dk1"/>
                </a:solidFill>
              </a:rPr>
              <a:t>Taxation and infrastructural funding</a:t>
            </a:r>
            <a:endParaRPr sz="2300">
              <a:solidFill>
                <a:schemeClr val="dk1"/>
              </a:solidFill>
            </a:endParaRPr>
          </a:p>
          <a:p>
            <a:pPr indent="-374650" lvl="0" marL="457200" rtl="0" algn="l">
              <a:spcBef>
                <a:spcPts val="0"/>
              </a:spcBef>
              <a:spcAft>
                <a:spcPts val="0"/>
              </a:spcAft>
              <a:buClr>
                <a:schemeClr val="dk1"/>
              </a:buClr>
              <a:buSzPts val="2300"/>
              <a:buChar char="-"/>
            </a:pPr>
            <a:r>
              <a:rPr lang="en" sz="2300">
                <a:solidFill>
                  <a:schemeClr val="dk1"/>
                </a:solidFill>
              </a:rPr>
              <a:t>The CRA and their ilk</a:t>
            </a:r>
            <a:endParaRPr sz="23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Ecosystem</a:t>
            </a:r>
            <a:endParaRPr/>
          </a:p>
        </p:txBody>
      </p:sp>
      <p:pic>
        <p:nvPicPr>
          <p:cNvPr id="148" name="Google Shape;148;p27"/>
          <p:cNvPicPr preferRelativeResize="0"/>
          <p:nvPr/>
        </p:nvPicPr>
        <p:blipFill>
          <a:blip r:embed="rId3">
            <a:alphaModFix/>
          </a:blip>
          <a:stretch>
            <a:fillRect/>
          </a:stretch>
        </p:blipFill>
        <p:spPr>
          <a:xfrm>
            <a:off x="2024688" y="1017725"/>
            <a:ext cx="5094630" cy="38209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&amp; Environment</a:t>
            </a:r>
            <a:endParaRPr/>
          </a:p>
        </p:txBody>
      </p:sp>
      <p:sp>
        <p:nvSpPr>
          <p:cNvPr id="154" name="Google Shape;15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Open source hardware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Carbon-neutral data storage centers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Reducing server costs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Not using bitcoin</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Avoiding the conference trap</a:t>
            </a:r>
            <a:endParaRPr sz="22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&amp; the whole environment</a:t>
            </a:r>
            <a:endParaRPr/>
          </a:p>
        </p:txBody>
      </p:sp>
      <p:sp>
        <p:nvSpPr>
          <p:cNvPr id="160" name="Google Shape;16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Tech for environmental activists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Tech for environmental studies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Use of tech for the planet as a whole</a:t>
            </a:r>
            <a:endParaRPr sz="22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a:t>
            </a:r>
            <a:endParaRPr/>
          </a:p>
        </p:txBody>
      </p:sp>
      <p:sp>
        <p:nvSpPr>
          <p:cNvPr id="166" name="Google Shape;166;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200">
                <a:solidFill>
                  <a:schemeClr val="dk1"/>
                </a:solidFill>
              </a:rPr>
              <a:t>At this point, it should be clear that "sustainability" is being overused and is somewhat semantically bleached.</a:t>
            </a:r>
            <a:endParaRPr sz="22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When you see "Sustain", ask:</a:t>
            </a:r>
            <a:endParaRPr/>
          </a:p>
        </p:txBody>
      </p:sp>
      <p:sp>
        <p:nvSpPr>
          <p:cNvPr id="172" name="Google Shape;17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For what?</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For whom?</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For how long?</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From what original state?</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Why this term?</a:t>
            </a:r>
            <a:endParaRPr sz="22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p:nvPr/>
        </p:nvSpPr>
        <p:spPr>
          <a:xfrm>
            <a:off x="280375" y="463975"/>
            <a:ext cx="5439900" cy="572700"/>
          </a:xfrm>
          <a:prstGeom prst="snip2DiagRect">
            <a:avLst>
              <a:gd fmla="val 0" name="adj1"/>
              <a:gd fmla="val 16667" name="adj2"/>
            </a:avLst>
          </a:prstGeom>
          <a:solidFill>
            <a:srgbClr val="C9DA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is this Richard Littauer, anyway</a:t>
            </a:r>
            <a:endParaRPr/>
          </a:p>
        </p:txBody>
      </p:sp>
      <p:sp>
        <p:nvSpPr>
          <p:cNvPr id="64" name="Google Shape;64;p14"/>
          <p:cNvSpPr/>
          <p:nvPr/>
        </p:nvSpPr>
        <p:spPr>
          <a:xfrm flipH="1">
            <a:off x="835500" y="1070575"/>
            <a:ext cx="8308500" cy="4072800"/>
          </a:xfrm>
          <a:prstGeom prst="rtTriangle">
            <a:avLst/>
          </a:prstGeom>
          <a:solidFill>
            <a:srgbClr val="C9DA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14"/>
          <p:cNvSpPr txBox="1"/>
          <p:nvPr>
            <p:ph idx="1" type="body"/>
          </p:nvPr>
        </p:nvSpPr>
        <p:spPr>
          <a:xfrm flipH="1">
            <a:off x="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Linguist and Latin tutor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Developer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"Community manager"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Worked for: Hipcamp, MIT, Johns Hopkins, Protocol Labs, the OSI, Open Source Collective, the Digital Infrastructure Fund…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Currently: </a:t>
            </a:r>
            <a:r>
              <a:rPr b="1" lang="en">
                <a:solidFill>
                  <a:schemeClr val="dk1"/>
                </a:solidFill>
              </a:rPr>
              <a:t>SustainOSS</a:t>
            </a:r>
            <a:endParaRPr/>
          </a:p>
        </p:txBody>
      </p:sp>
      <p:pic>
        <p:nvPicPr>
          <p:cNvPr id="66" name="Google Shape;66;p14"/>
          <p:cNvPicPr preferRelativeResize="0"/>
          <p:nvPr/>
        </p:nvPicPr>
        <p:blipFill>
          <a:blip r:embed="rId3">
            <a:alphaModFix/>
          </a:blip>
          <a:stretch>
            <a:fillRect/>
          </a:stretch>
        </p:blipFill>
        <p:spPr>
          <a:xfrm>
            <a:off x="5277425" y="2961450"/>
            <a:ext cx="3866574" cy="2182051"/>
          </a:xfrm>
          <a:prstGeom prst="rect">
            <a:avLst/>
          </a:prstGeom>
          <a:noFill/>
          <a:ln>
            <a:noFill/>
          </a:ln>
        </p:spPr>
      </p:pic>
      <p:sp>
        <p:nvSpPr>
          <p:cNvPr id="67" name="Google Shape;67;p14"/>
          <p:cNvSpPr txBox="1"/>
          <p:nvPr/>
        </p:nvSpPr>
        <p:spPr>
          <a:xfrm>
            <a:off x="8191800" y="4872475"/>
            <a:ext cx="9522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not given</a:t>
            </a:r>
            <a:endParaRPr sz="6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76" name="Shape 176"/>
        <p:cNvGrpSpPr/>
        <p:nvPr/>
      </p:nvGrpSpPr>
      <p:grpSpPr>
        <a:xfrm>
          <a:off x="0" y="0"/>
          <a:ext cx="0" cy="0"/>
          <a:chOff x="0" y="0"/>
          <a:chExt cx="0" cy="0"/>
        </a:xfrm>
      </p:grpSpPr>
      <p:sp>
        <p:nvSpPr>
          <p:cNvPr id="177" name="Google Shape;17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covers all manner of sins. </a:t>
            </a:r>
            <a:endParaRPr/>
          </a:p>
        </p:txBody>
      </p:sp>
      <p:sp>
        <p:nvSpPr>
          <p:cNvPr id="178" name="Google Shape;17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Was it healthy to begin with?</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Were people treated well?</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Were practices ethical?</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What about all of the stuff we talked about above?</a:t>
            </a:r>
            <a:endParaRPr sz="22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does "sustain" mean, anyway?</a:t>
            </a:r>
            <a:endParaRPr/>
          </a:p>
        </p:txBody>
      </p:sp>
      <p:sp>
        <p:nvSpPr>
          <p:cNvPr id="184" name="Google Shape;18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Clr>
                <a:schemeClr val="dk1"/>
              </a:buClr>
              <a:buSzPts val="2300"/>
              <a:buChar char="-"/>
            </a:pPr>
            <a:r>
              <a:rPr lang="en" sz="2300">
                <a:solidFill>
                  <a:schemeClr val="dk1"/>
                </a:solidFill>
              </a:rPr>
              <a:t>Temporal term</a:t>
            </a:r>
            <a:endParaRPr sz="2300">
              <a:solidFill>
                <a:schemeClr val="dk1"/>
              </a:solidFill>
            </a:endParaRPr>
          </a:p>
          <a:p>
            <a:pPr indent="-374650" lvl="0" marL="457200" rtl="0" algn="l">
              <a:spcBef>
                <a:spcPts val="0"/>
              </a:spcBef>
              <a:spcAft>
                <a:spcPts val="0"/>
              </a:spcAft>
              <a:buClr>
                <a:schemeClr val="dk1"/>
              </a:buClr>
              <a:buSzPts val="2300"/>
              <a:buChar char="-"/>
            </a:pPr>
            <a:r>
              <a:rPr lang="en" sz="2300">
                <a:solidFill>
                  <a:schemeClr val="dk1"/>
                </a:solidFill>
              </a:rPr>
              <a:t>It ignores:</a:t>
            </a:r>
            <a:endParaRPr sz="23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End-of-life cycles for software projects</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End-of-life cycles for software ecosystems</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Boom-and-bust cycles for fads</a:t>
            </a:r>
            <a:endParaRPr sz="19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88" name="Shape 188"/>
        <p:cNvGrpSpPr/>
        <p:nvPr/>
      </p:nvGrpSpPr>
      <p:grpSpPr>
        <a:xfrm>
          <a:off x="0" y="0"/>
          <a:ext cx="0" cy="0"/>
          <a:chOff x="0" y="0"/>
          <a:chExt cx="0" cy="0"/>
        </a:xfrm>
      </p:grpSpPr>
      <p:sp>
        <p:nvSpPr>
          <p:cNvPr id="189" name="Google Shape;18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fails to recognize:</a:t>
            </a:r>
            <a:endParaRPr/>
          </a:p>
        </p:txBody>
      </p:sp>
      <p:sp>
        <p:nvSpPr>
          <p:cNvPr id="190" name="Google Shape;190;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Current achievements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Creative output</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The bigger picture.</a:t>
            </a:r>
            <a:endParaRPr sz="22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5"/>
          <p:cNvSpPr/>
          <p:nvPr/>
        </p:nvSpPr>
        <p:spPr>
          <a:xfrm>
            <a:off x="209300" y="432150"/>
            <a:ext cx="2129700" cy="596100"/>
          </a:xfrm>
          <a:prstGeom prst="snip2DiagRect">
            <a:avLst>
              <a:gd fmla="val 0" name="adj1"/>
              <a:gd fmla="val 16667" name="adj2"/>
            </a:avLst>
          </a:prstGeom>
          <a:solidFill>
            <a:srgbClr val="D9EAD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6" name="Google Shape;19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a:t>
            </a:r>
            <a:endParaRPr/>
          </a:p>
        </p:txBody>
      </p:sp>
      <p:sp>
        <p:nvSpPr>
          <p:cNvPr id="197" name="Google Shape;197;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Leaky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Semantically bleached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Temporal</a:t>
            </a:r>
            <a:endParaRPr>
              <a:solidFill>
                <a:schemeClr val="dk1"/>
              </a:solidFill>
            </a:endParaRPr>
          </a:p>
        </p:txBody>
      </p:sp>
      <p:pic>
        <p:nvPicPr>
          <p:cNvPr id="198" name="Google Shape;198;p35"/>
          <p:cNvPicPr preferRelativeResize="0"/>
          <p:nvPr/>
        </p:nvPicPr>
        <p:blipFill>
          <a:blip r:embed="rId3">
            <a:alphaModFix/>
          </a:blip>
          <a:stretch>
            <a:fillRect/>
          </a:stretch>
        </p:blipFill>
        <p:spPr>
          <a:xfrm>
            <a:off x="4000500" y="0"/>
            <a:ext cx="5143501" cy="5143501"/>
          </a:xfrm>
          <a:prstGeom prst="rect">
            <a:avLst/>
          </a:prstGeom>
          <a:noFill/>
          <a:ln>
            <a:noFill/>
          </a:ln>
        </p:spPr>
      </p:pic>
      <p:sp>
        <p:nvSpPr>
          <p:cNvPr id="199" name="Google Shape;199;p35"/>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6"/>
          <p:cNvPicPr preferRelativeResize="0"/>
          <p:nvPr/>
        </p:nvPicPr>
        <p:blipFill>
          <a:blip r:embed="rId3">
            <a:alphaModFix/>
          </a:blip>
          <a:stretch>
            <a:fillRect/>
          </a:stretch>
        </p:blipFill>
        <p:spPr>
          <a:xfrm>
            <a:off x="5413050" y="0"/>
            <a:ext cx="3730949" cy="5143501"/>
          </a:xfrm>
          <a:prstGeom prst="rect">
            <a:avLst/>
          </a:prstGeom>
          <a:noFill/>
          <a:ln>
            <a:noFill/>
          </a:ln>
        </p:spPr>
      </p:pic>
      <p:sp>
        <p:nvSpPr>
          <p:cNvPr id="205" name="Google Shape;205;p36"/>
          <p:cNvSpPr/>
          <p:nvPr/>
        </p:nvSpPr>
        <p:spPr>
          <a:xfrm>
            <a:off x="280375" y="412350"/>
            <a:ext cx="8240700" cy="1000200"/>
          </a:xfrm>
          <a:prstGeom prst="snip2DiagRect">
            <a:avLst>
              <a:gd fmla="val 0" name="adj1"/>
              <a:gd fmla="val 16667" name="adj2"/>
            </a:avLst>
          </a:prstGeom>
          <a:solidFill>
            <a:srgbClr val="FFF2C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6" name="Google Shape;20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"But what </a:t>
            </a:r>
            <a:r>
              <a:rPr b="1" i="1" lang="en"/>
              <a:t>practices</a:t>
            </a:r>
            <a:r>
              <a:rPr lang="en"/>
              <a:t> make communities and workplaces open?"</a:t>
            </a:r>
            <a:endParaRPr/>
          </a:p>
        </p:txBody>
      </p:sp>
      <p:sp>
        <p:nvSpPr>
          <p:cNvPr id="207" name="Google Shape;207;p36"/>
          <p:cNvSpPr txBox="1"/>
          <p:nvPr>
            <p:ph idx="1" type="body"/>
          </p:nvPr>
        </p:nvSpPr>
        <p:spPr>
          <a:xfrm>
            <a:off x="311700" y="1610700"/>
            <a:ext cx="8520600" cy="2958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Publishing the work in an accessible place.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Having a non-horrible governance pattern.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Building in successional power structures.</a:t>
            </a:r>
            <a:endParaRPr>
              <a:solidFill>
                <a:schemeClr val="dk1"/>
              </a:solidFill>
            </a:endParaRPr>
          </a:p>
        </p:txBody>
      </p:sp>
      <p:sp>
        <p:nvSpPr>
          <p:cNvPr id="208" name="Google Shape;208;p36"/>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7"/>
          <p:cNvSpPr/>
          <p:nvPr/>
        </p:nvSpPr>
        <p:spPr>
          <a:xfrm>
            <a:off x="3975750" y="412325"/>
            <a:ext cx="3652200" cy="605400"/>
          </a:xfrm>
          <a:prstGeom prst="snip2DiagRect">
            <a:avLst>
              <a:gd fmla="val 0" name="adj1"/>
              <a:gd fmla="val 16667" name="adj2"/>
            </a:avLst>
          </a:prstGeom>
          <a:solidFill>
            <a:srgbClr val="FFF2C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37"/>
          <p:cNvSpPr txBox="1"/>
          <p:nvPr>
            <p:ph type="title"/>
          </p:nvPr>
        </p:nvSpPr>
        <p:spPr>
          <a:xfrm>
            <a:off x="3932575" y="445025"/>
            <a:ext cx="4899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Ok, but what </a:t>
            </a:r>
            <a:r>
              <a:rPr b="1" lang="en" sz="2500"/>
              <a:t>practices</a:t>
            </a:r>
            <a:r>
              <a:rPr lang="en" sz="2500"/>
              <a:t>?</a:t>
            </a:r>
            <a:endParaRPr sz="2500"/>
          </a:p>
          <a:p>
            <a:pPr indent="0" lvl="0" marL="0" rtl="0" algn="l">
              <a:spcBef>
                <a:spcPts val="1200"/>
              </a:spcBef>
              <a:spcAft>
                <a:spcPts val="0"/>
              </a:spcAft>
              <a:buNone/>
            </a:pPr>
            <a:r>
              <a:t/>
            </a:r>
            <a:endParaRPr sz="2500"/>
          </a:p>
        </p:txBody>
      </p:sp>
      <p:sp>
        <p:nvSpPr>
          <p:cNvPr id="215" name="Google Shape;215;p37"/>
          <p:cNvSpPr txBox="1"/>
          <p:nvPr>
            <p:ph idx="1" type="body"/>
          </p:nvPr>
        </p:nvSpPr>
        <p:spPr>
          <a:xfrm>
            <a:off x="3842300" y="1628725"/>
            <a:ext cx="5164200" cy="295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Supporting more diverse communities.</a:t>
            </a:r>
            <a:endParaRPr>
              <a:solidFill>
                <a:schemeClr val="dk1"/>
              </a:solidFill>
            </a:endParaRPr>
          </a:p>
          <a:p>
            <a:pPr indent="0" lvl="0" marL="0" rtl="0" algn="l">
              <a:spcBef>
                <a:spcPts val="1200"/>
              </a:spcBef>
              <a:spcAft>
                <a:spcPts val="0"/>
              </a:spcAft>
              <a:buNone/>
            </a:pPr>
            <a:r>
              <a:rPr lang="en">
                <a:solidFill>
                  <a:schemeClr val="dk1"/>
                </a:solidFill>
              </a:rPr>
              <a:t>Paying or otherwise remunerating maintainers.</a:t>
            </a:r>
            <a:endParaRPr>
              <a:solidFill>
                <a:schemeClr val="dk1"/>
              </a:solidFill>
            </a:endParaRPr>
          </a:p>
          <a:p>
            <a:pPr indent="0" lvl="0" marL="0" rtl="0" algn="l">
              <a:spcBef>
                <a:spcPts val="1200"/>
              </a:spcBef>
              <a:spcAft>
                <a:spcPts val="0"/>
              </a:spcAft>
              <a:buNone/>
            </a:pPr>
            <a:r>
              <a:rPr lang="en">
                <a:solidFill>
                  <a:schemeClr val="dk1"/>
                </a:solidFill>
              </a:rPr>
              <a:t>Imparting a sense of meaning in the work.</a:t>
            </a:r>
            <a:endParaRPr>
              <a:solidFill>
                <a:schemeClr val="dk1"/>
              </a:solidFill>
            </a:endParaRPr>
          </a:p>
          <a:p>
            <a:pPr indent="0" lvl="0" marL="0" rtl="0" algn="l">
              <a:spcBef>
                <a:spcPts val="1200"/>
              </a:spcBef>
              <a:spcAft>
                <a:spcPts val="1200"/>
              </a:spcAft>
              <a:buNone/>
            </a:pPr>
            <a:r>
              <a:rPr lang="en">
                <a:solidFill>
                  <a:schemeClr val="dk1"/>
                </a:solidFill>
              </a:rPr>
              <a:t>Tracking impact for the work itself.</a:t>
            </a:r>
            <a:endParaRPr>
              <a:solidFill>
                <a:schemeClr val="dk1"/>
              </a:solidFill>
            </a:endParaRPr>
          </a:p>
        </p:txBody>
      </p:sp>
      <p:pic>
        <p:nvPicPr>
          <p:cNvPr id="216" name="Google Shape;216;p37"/>
          <p:cNvPicPr preferRelativeResize="0"/>
          <p:nvPr/>
        </p:nvPicPr>
        <p:blipFill>
          <a:blip r:embed="rId3">
            <a:alphaModFix/>
          </a:blip>
          <a:stretch>
            <a:fillRect/>
          </a:stretch>
        </p:blipFill>
        <p:spPr>
          <a:xfrm>
            <a:off x="200475" y="412325"/>
            <a:ext cx="3537500" cy="3537500"/>
          </a:xfrm>
          <a:prstGeom prst="rect">
            <a:avLst/>
          </a:prstGeom>
          <a:noFill/>
          <a:ln>
            <a:noFill/>
          </a:ln>
        </p:spPr>
      </p:pic>
      <p:sp>
        <p:nvSpPr>
          <p:cNvPr id="217" name="Google Shape;217;p37"/>
          <p:cNvSpPr txBox="1"/>
          <p:nvPr/>
        </p:nvSpPr>
        <p:spPr>
          <a:xfrm>
            <a:off x="2811575" y="3711625"/>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dk1"/>
                </a:solidFill>
              </a:rPr>
              <a:t>Source: Midjourney</a:t>
            </a:r>
            <a:endParaRPr sz="6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38"/>
          <p:cNvPicPr preferRelativeResize="0"/>
          <p:nvPr/>
        </p:nvPicPr>
        <p:blipFill rotWithShape="1">
          <a:blip r:embed="rId3">
            <a:alphaModFix/>
          </a:blip>
          <a:srcRect b="0" l="21117" r="19127" t="0"/>
          <a:stretch/>
        </p:blipFill>
        <p:spPr>
          <a:xfrm>
            <a:off x="0" y="0"/>
            <a:ext cx="9143998" cy="5143499"/>
          </a:xfrm>
          <a:prstGeom prst="rect">
            <a:avLst/>
          </a:prstGeom>
          <a:noFill/>
          <a:ln>
            <a:noFill/>
          </a:ln>
        </p:spPr>
      </p:pic>
      <p:sp>
        <p:nvSpPr>
          <p:cNvPr id="223" name="Google Shape;223;p38"/>
          <p:cNvSpPr/>
          <p:nvPr/>
        </p:nvSpPr>
        <p:spPr>
          <a:xfrm>
            <a:off x="1586250" y="2264400"/>
            <a:ext cx="5971500" cy="614700"/>
          </a:xfrm>
          <a:prstGeom prst="snip2DiagRect">
            <a:avLst>
              <a:gd fmla="val 0" name="adj1"/>
              <a:gd fmla="val 16667" name="adj2"/>
            </a:avLst>
          </a:prstGeom>
          <a:solidFill>
            <a:srgbClr val="F4CCC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4" name="Google Shape;224;p38"/>
          <p:cNvSpPr txBox="1"/>
          <p:nvPr>
            <p:ph type="title"/>
          </p:nvPr>
        </p:nvSpPr>
        <p:spPr>
          <a:xfrm>
            <a:off x="1586250" y="2264400"/>
            <a:ext cx="59715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But wait… what does open mean, here?</a:t>
            </a:r>
            <a:endParaRPr sz="2500"/>
          </a:p>
          <a:p>
            <a:pPr indent="0" lvl="0" marL="0" rtl="0" algn="l">
              <a:spcBef>
                <a:spcPts val="1200"/>
              </a:spcBef>
              <a:spcAft>
                <a:spcPts val="0"/>
              </a:spcAft>
              <a:buNone/>
            </a:pPr>
            <a:r>
              <a:t/>
            </a:r>
            <a:endParaRPr sz="2500"/>
          </a:p>
        </p:txBody>
      </p:sp>
      <p:sp>
        <p:nvSpPr>
          <p:cNvPr id="225" name="Google Shape;225;p38"/>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9"/>
          <p:cNvSpPr/>
          <p:nvPr/>
        </p:nvSpPr>
        <p:spPr>
          <a:xfrm>
            <a:off x="310400" y="412325"/>
            <a:ext cx="4367100" cy="614700"/>
          </a:xfrm>
          <a:prstGeom prst="snip2DiagRect">
            <a:avLst>
              <a:gd fmla="val 0" name="adj1"/>
              <a:gd fmla="val 16667" name="adj2"/>
            </a:avLst>
          </a:prstGeom>
          <a:solidFill>
            <a:srgbClr val="EAD1D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9"/>
          <p:cNvSpPr/>
          <p:nvPr/>
        </p:nvSpPr>
        <p:spPr>
          <a:xfrm>
            <a:off x="1786900" y="1981200"/>
            <a:ext cx="1809600" cy="1723800"/>
          </a:xfrm>
          <a:prstGeom prst="ellipse">
            <a:avLst/>
          </a:prstGeom>
          <a:solidFill>
            <a:srgbClr val="4F7A3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39"/>
          <p:cNvSpPr txBox="1"/>
          <p:nvPr>
            <p:ph idx="1" type="body"/>
          </p:nvPr>
        </p:nvSpPr>
        <p:spPr>
          <a:xfrm>
            <a:off x="311700" y="1610700"/>
            <a:ext cx="4260300" cy="295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solidFill>
                <a:schemeClr val="lt1"/>
              </a:solidFill>
            </a:endParaRPr>
          </a:p>
          <a:p>
            <a:pPr indent="0" lvl="0" marL="0" rtl="0" algn="l">
              <a:spcBef>
                <a:spcPts val="1200"/>
              </a:spcBef>
              <a:spcAft>
                <a:spcPts val="0"/>
              </a:spcAft>
              <a:buNone/>
            </a:pPr>
            <a:r>
              <a:t/>
            </a:r>
            <a:endParaRPr>
              <a:solidFill>
                <a:schemeClr val="lt1"/>
              </a:solidFill>
            </a:endParaRPr>
          </a:p>
          <a:p>
            <a:pPr indent="457200" lvl="0" marL="1371600" rtl="0" algn="l">
              <a:spcBef>
                <a:spcPts val="1200"/>
              </a:spcBef>
              <a:spcAft>
                <a:spcPts val="1200"/>
              </a:spcAft>
              <a:buNone/>
            </a:pPr>
            <a:r>
              <a:rPr lang="en">
                <a:solidFill>
                  <a:schemeClr val="lt1"/>
                </a:solidFill>
              </a:rPr>
              <a:t>License</a:t>
            </a:r>
            <a:endParaRPr>
              <a:solidFill>
                <a:schemeClr val="lt1"/>
              </a:solidFill>
            </a:endParaRPr>
          </a:p>
        </p:txBody>
      </p:sp>
      <p:sp>
        <p:nvSpPr>
          <p:cNvPr id="233" name="Google Shape;233;p39"/>
          <p:cNvSpPr/>
          <p:nvPr/>
        </p:nvSpPr>
        <p:spPr>
          <a:xfrm>
            <a:off x="6130300" y="1981200"/>
            <a:ext cx="1809600" cy="17238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 name="Google Shape;234;p39"/>
          <p:cNvSpPr txBox="1"/>
          <p:nvPr>
            <p:ph type="title"/>
          </p:nvPr>
        </p:nvSpPr>
        <p:spPr>
          <a:xfrm>
            <a:off x="285250" y="428675"/>
            <a:ext cx="6963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Let's define it for open source:</a:t>
            </a:r>
            <a:endParaRPr sz="2500"/>
          </a:p>
          <a:p>
            <a:pPr indent="0" lvl="0" marL="0" rtl="0" algn="l">
              <a:spcBef>
                <a:spcPts val="1200"/>
              </a:spcBef>
              <a:spcAft>
                <a:spcPts val="0"/>
              </a:spcAft>
              <a:buNone/>
            </a:pPr>
            <a:r>
              <a:t/>
            </a:r>
            <a:endParaRPr sz="2500"/>
          </a:p>
        </p:txBody>
      </p:sp>
      <p:sp>
        <p:nvSpPr>
          <p:cNvPr id="235" name="Google Shape;235;p39"/>
          <p:cNvSpPr txBox="1"/>
          <p:nvPr>
            <p:ph idx="1" type="body"/>
          </p:nvPr>
        </p:nvSpPr>
        <p:spPr>
          <a:xfrm>
            <a:off x="4677500" y="2571750"/>
            <a:ext cx="4260300" cy="29583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1200"/>
              </a:spcAft>
              <a:buNone/>
            </a:pPr>
            <a:r>
              <a:rPr lang="en">
                <a:solidFill>
                  <a:schemeClr val="dk1"/>
                </a:solidFill>
              </a:rPr>
              <a:t>Methods</a:t>
            </a:r>
            <a:endParaRPr>
              <a:solidFill>
                <a:schemeClr val="dk1"/>
              </a:solidFill>
            </a:endParaRPr>
          </a:p>
        </p:txBody>
      </p:sp>
      <p:sp>
        <p:nvSpPr>
          <p:cNvPr id="236" name="Google Shape;236;p39"/>
          <p:cNvSpPr txBox="1"/>
          <p:nvPr>
            <p:ph idx="1" type="body"/>
          </p:nvPr>
        </p:nvSpPr>
        <p:spPr>
          <a:xfrm>
            <a:off x="4568650" y="2571750"/>
            <a:ext cx="589500" cy="4380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a:solidFill>
                  <a:schemeClr val="dk1"/>
                </a:solidFill>
              </a:rPr>
              <a:t>or</a:t>
            </a: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p:nvPr/>
        </p:nvSpPr>
        <p:spPr>
          <a:xfrm>
            <a:off x="310400" y="412325"/>
            <a:ext cx="4367100" cy="614700"/>
          </a:xfrm>
          <a:prstGeom prst="snip2DiagRect">
            <a:avLst>
              <a:gd fmla="val 0" name="adj1"/>
              <a:gd fmla="val 16667" name="adj2"/>
            </a:avLst>
          </a:prstGeom>
          <a:solidFill>
            <a:srgbClr val="EAD1D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40"/>
          <p:cNvSpPr txBox="1"/>
          <p:nvPr>
            <p:ph idx="1" type="body"/>
          </p:nvPr>
        </p:nvSpPr>
        <p:spPr>
          <a:xfrm>
            <a:off x="363800" y="1610700"/>
            <a:ext cx="4260300" cy="295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solidFill>
                <a:schemeClr val="lt1"/>
              </a:solidFill>
            </a:endParaRPr>
          </a:p>
          <a:p>
            <a:pPr indent="0" lvl="0" marL="0" rtl="0" algn="l">
              <a:spcBef>
                <a:spcPts val="1200"/>
              </a:spcBef>
              <a:spcAft>
                <a:spcPts val="0"/>
              </a:spcAft>
              <a:buNone/>
            </a:pPr>
            <a:r>
              <a:t/>
            </a:r>
            <a:endParaRPr>
              <a:solidFill>
                <a:schemeClr val="dk1"/>
              </a:solidFill>
            </a:endParaRPr>
          </a:p>
          <a:p>
            <a:pPr indent="457200" lvl="0" marL="1371600" rtl="0" algn="l">
              <a:spcBef>
                <a:spcPts val="1200"/>
              </a:spcBef>
              <a:spcAft>
                <a:spcPts val="1200"/>
              </a:spcAft>
              <a:buNone/>
            </a:pPr>
            <a:r>
              <a:rPr lang="en">
                <a:solidFill>
                  <a:schemeClr val="dk1"/>
                </a:solidFill>
              </a:rPr>
              <a:t>License</a:t>
            </a:r>
            <a:endParaRPr>
              <a:solidFill>
                <a:schemeClr val="dk1"/>
              </a:solidFill>
            </a:endParaRPr>
          </a:p>
        </p:txBody>
      </p:sp>
      <p:sp>
        <p:nvSpPr>
          <p:cNvPr id="243" name="Google Shape;243;p40"/>
          <p:cNvSpPr/>
          <p:nvPr/>
        </p:nvSpPr>
        <p:spPr>
          <a:xfrm>
            <a:off x="6130300" y="1981200"/>
            <a:ext cx="1809600" cy="1723800"/>
          </a:xfrm>
          <a:prstGeom prst="ellipse">
            <a:avLst/>
          </a:prstGeom>
          <a:solidFill>
            <a:srgbClr val="FFAB40">
              <a:alpha val="3529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44" name="Google Shape;244;p40"/>
          <p:cNvPicPr preferRelativeResize="0"/>
          <p:nvPr/>
        </p:nvPicPr>
        <p:blipFill>
          <a:blip r:embed="rId3">
            <a:alphaModFix/>
          </a:blip>
          <a:stretch>
            <a:fillRect/>
          </a:stretch>
        </p:blipFill>
        <p:spPr>
          <a:xfrm>
            <a:off x="1567825" y="1862950"/>
            <a:ext cx="5038725" cy="1960300"/>
          </a:xfrm>
          <a:prstGeom prst="rect">
            <a:avLst/>
          </a:prstGeom>
          <a:noFill/>
          <a:ln>
            <a:noFill/>
          </a:ln>
        </p:spPr>
      </p:pic>
      <p:sp>
        <p:nvSpPr>
          <p:cNvPr id="245" name="Google Shape;245;p40"/>
          <p:cNvSpPr txBox="1"/>
          <p:nvPr>
            <p:ph type="title"/>
          </p:nvPr>
        </p:nvSpPr>
        <p:spPr>
          <a:xfrm>
            <a:off x="285250" y="428675"/>
            <a:ext cx="6963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Let's define it for open source:</a:t>
            </a:r>
            <a:endParaRPr sz="2500"/>
          </a:p>
          <a:p>
            <a:pPr indent="0" lvl="0" marL="0" rtl="0" algn="l">
              <a:spcBef>
                <a:spcPts val="1200"/>
              </a:spcBef>
              <a:spcAft>
                <a:spcPts val="0"/>
              </a:spcAft>
              <a:buNone/>
            </a:pPr>
            <a:r>
              <a:t/>
            </a:r>
            <a:endParaRPr sz="2500"/>
          </a:p>
        </p:txBody>
      </p:sp>
      <p:sp>
        <p:nvSpPr>
          <p:cNvPr id="246" name="Google Shape;246;p40"/>
          <p:cNvSpPr txBox="1"/>
          <p:nvPr>
            <p:ph idx="1" type="body"/>
          </p:nvPr>
        </p:nvSpPr>
        <p:spPr>
          <a:xfrm>
            <a:off x="4677500" y="2571750"/>
            <a:ext cx="4260300" cy="29583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1200"/>
              </a:spcAft>
              <a:buNone/>
            </a:pPr>
            <a:r>
              <a:rPr lang="en">
                <a:solidFill>
                  <a:schemeClr val="dk1"/>
                </a:solidFill>
              </a:rPr>
              <a:t>Methods</a:t>
            </a:r>
            <a:endParaRPr>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p:nvPr/>
        </p:nvSpPr>
        <p:spPr>
          <a:xfrm>
            <a:off x="310400" y="412325"/>
            <a:ext cx="2086200" cy="614700"/>
          </a:xfrm>
          <a:prstGeom prst="snip2DiagRect">
            <a:avLst>
              <a:gd fmla="val 0" name="adj1"/>
              <a:gd fmla="val 16667" name="adj2"/>
            </a:avLst>
          </a:prstGeom>
          <a:solidFill>
            <a:srgbClr val="FCE5C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2" name="Google Shape;252;p41"/>
          <p:cNvSpPr txBox="1"/>
          <p:nvPr>
            <p:ph type="title"/>
          </p:nvPr>
        </p:nvSpPr>
        <p:spPr>
          <a:xfrm>
            <a:off x="285250" y="428675"/>
            <a:ext cx="2901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What about?</a:t>
            </a:r>
            <a:endParaRPr sz="2500"/>
          </a:p>
          <a:p>
            <a:pPr indent="0" lvl="0" marL="0" rtl="0" algn="l">
              <a:spcBef>
                <a:spcPts val="1200"/>
              </a:spcBef>
              <a:spcAft>
                <a:spcPts val="0"/>
              </a:spcAft>
              <a:buNone/>
            </a:pPr>
            <a:r>
              <a:t/>
            </a:r>
            <a:endParaRPr sz="2500"/>
          </a:p>
        </p:txBody>
      </p:sp>
      <p:pic>
        <p:nvPicPr>
          <p:cNvPr id="253" name="Google Shape;253;p41"/>
          <p:cNvPicPr preferRelativeResize="0"/>
          <p:nvPr/>
        </p:nvPicPr>
        <p:blipFill>
          <a:blip r:embed="rId3">
            <a:alphaModFix/>
          </a:blip>
          <a:stretch>
            <a:fillRect/>
          </a:stretch>
        </p:blipFill>
        <p:spPr>
          <a:xfrm>
            <a:off x="152400" y="1617575"/>
            <a:ext cx="8839200" cy="27499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71" name="Shape 71"/>
        <p:cNvGrpSpPr/>
        <p:nvPr/>
      </p:nvGrpSpPr>
      <p:grpSpPr>
        <a:xfrm>
          <a:off x="0" y="0"/>
          <a:ext cx="0" cy="0"/>
          <a:chOff x="0" y="0"/>
          <a:chExt cx="0" cy="0"/>
        </a:xfrm>
      </p:grpSpPr>
      <p:sp>
        <p:nvSpPr>
          <p:cNvPr id="72" name="Google Shape;72;p15"/>
          <p:cNvSpPr/>
          <p:nvPr/>
        </p:nvSpPr>
        <p:spPr>
          <a:xfrm>
            <a:off x="235225" y="463975"/>
            <a:ext cx="3303900" cy="503400"/>
          </a:xfrm>
          <a:prstGeom prst="snip2DiagRect">
            <a:avLst>
              <a:gd fmla="val 0" name="adj1"/>
              <a:gd fmla="val 16667" name="adj2"/>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SustainOSS?</a:t>
            </a:r>
            <a:endParaRPr/>
          </a:p>
        </p:txBody>
      </p:sp>
      <p:sp>
        <p:nvSpPr>
          <p:cNvPr id="74" name="Google Shape;74;p15"/>
          <p:cNvSpPr txBox="1"/>
          <p:nvPr>
            <p:ph idx="1" type="body"/>
          </p:nvPr>
        </p:nvSpPr>
        <p:spPr>
          <a:xfrm>
            <a:off x="311700" y="1152475"/>
            <a:ext cx="3412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A community!</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Conferences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Working groups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Academia, DEI, Design, and Governance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Podcasts</a:t>
            </a:r>
            <a:endParaRPr>
              <a:solidFill>
                <a:schemeClr val="dk1"/>
              </a:solidFill>
            </a:endParaRPr>
          </a:p>
        </p:txBody>
      </p:sp>
      <p:pic>
        <p:nvPicPr>
          <p:cNvPr id="75" name="Google Shape;75;p15"/>
          <p:cNvPicPr preferRelativeResize="0"/>
          <p:nvPr/>
        </p:nvPicPr>
        <p:blipFill>
          <a:blip r:embed="rId3">
            <a:alphaModFix/>
          </a:blip>
          <a:stretch>
            <a:fillRect/>
          </a:stretch>
        </p:blipFill>
        <p:spPr>
          <a:xfrm>
            <a:off x="6703550" y="-19362"/>
            <a:ext cx="3124500" cy="5182225"/>
          </a:xfrm>
          <a:prstGeom prst="rect">
            <a:avLst/>
          </a:prstGeom>
          <a:noFill/>
          <a:ln>
            <a:noFill/>
          </a:ln>
        </p:spPr>
      </p:pic>
      <p:pic>
        <p:nvPicPr>
          <p:cNvPr id="76" name="Google Shape;76;p15"/>
          <p:cNvPicPr preferRelativeResize="0"/>
          <p:nvPr/>
        </p:nvPicPr>
        <p:blipFill>
          <a:blip r:embed="rId4">
            <a:alphaModFix/>
          </a:blip>
          <a:stretch>
            <a:fillRect/>
          </a:stretch>
        </p:blipFill>
        <p:spPr>
          <a:xfrm>
            <a:off x="3724250" y="0"/>
            <a:ext cx="3218399" cy="514353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42"/>
          <p:cNvPicPr preferRelativeResize="0"/>
          <p:nvPr/>
        </p:nvPicPr>
        <p:blipFill>
          <a:blip r:embed="rId3">
            <a:alphaModFix/>
          </a:blip>
          <a:stretch>
            <a:fillRect/>
          </a:stretch>
        </p:blipFill>
        <p:spPr>
          <a:xfrm>
            <a:off x="2052450" y="0"/>
            <a:ext cx="5143501" cy="5143501"/>
          </a:xfrm>
          <a:prstGeom prst="rect">
            <a:avLst/>
          </a:prstGeom>
          <a:noFill/>
          <a:ln>
            <a:noFill/>
          </a:ln>
        </p:spPr>
      </p:pic>
      <p:sp>
        <p:nvSpPr>
          <p:cNvPr id="259" name="Google Shape;259;p42"/>
          <p:cNvSpPr/>
          <p:nvPr/>
        </p:nvSpPr>
        <p:spPr>
          <a:xfrm>
            <a:off x="310400" y="412325"/>
            <a:ext cx="2086200" cy="614700"/>
          </a:xfrm>
          <a:prstGeom prst="snip2DiagRect">
            <a:avLst>
              <a:gd fmla="val 0" name="adj1"/>
              <a:gd fmla="val 16667" name="adj2"/>
            </a:avLst>
          </a:prstGeom>
          <a:solidFill>
            <a:srgbClr val="FCE5C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60" name="Google Shape;260;p42"/>
          <p:cNvPicPr preferRelativeResize="0"/>
          <p:nvPr/>
        </p:nvPicPr>
        <p:blipFill>
          <a:blip r:embed="rId4">
            <a:alphaModFix/>
          </a:blip>
          <a:stretch>
            <a:fillRect/>
          </a:stretch>
        </p:blipFill>
        <p:spPr>
          <a:xfrm>
            <a:off x="3636292" y="3295649"/>
            <a:ext cx="1975820" cy="614700"/>
          </a:xfrm>
          <a:prstGeom prst="rect">
            <a:avLst/>
          </a:prstGeom>
          <a:noFill/>
          <a:ln>
            <a:noFill/>
          </a:ln>
        </p:spPr>
      </p:pic>
      <p:sp>
        <p:nvSpPr>
          <p:cNvPr id="261" name="Google Shape;261;p42"/>
          <p:cNvSpPr txBox="1"/>
          <p:nvPr>
            <p:ph type="title"/>
          </p:nvPr>
        </p:nvSpPr>
        <p:spPr>
          <a:xfrm>
            <a:off x="285250" y="428675"/>
            <a:ext cx="2901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What about?</a:t>
            </a:r>
            <a:endParaRPr sz="2500"/>
          </a:p>
          <a:p>
            <a:pPr indent="0" lvl="0" marL="0" rtl="0" algn="l">
              <a:spcBef>
                <a:spcPts val="1200"/>
              </a:spcBef>
              <a:spcAft>
                <a:spcPts val="0"/>
              </a:spcAft>
              <a:buNone/>
            </a:pPr>
            <a:r>
              <a:t/>
            </a:r>
            <a:endParaRPr sz="2500"/>
          </a:p>
        </p:txBody>
      </p:sp>
      <p:sp>
        <p:nvSpPr>
          <p:cNvPr id="262" name="Google Shape;262;p42"/>
          <p:cNvSpPr txBox="1"/>
          <p:nvPr/>
        </p:nvSpPr>
        <p:spPr>
          <a:xfrm>
            <a:off x="3634750" y="657225"/>
            <a:ext cx="2057400" cy="56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Open </a:t>
            </a:r>
            <a:r>
              <a:rPr b="1" lang="en"/>
              <a:t>Source*</a:t>
            </a:r>
            <a:endParaRPr b="1"/>
          </a:p>
        </p:txBody>
      </p:sp>
      <p:sp>
        <p:nvSpPr>
          <p:cNvPr id="263" name="Google Shape;263;p42"/>
          <p:cNvSpPr txBox="1"/>
          <p:nvPr/>
        </p:nvSpPr>
        <p:spPr>
          <a:xfrm>
            <a:off x="626955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3"/>
          <p:cNvSpPr/>
          <p:nvPr/>
        </p:nvSpPr>
        <p:spPr>
          <a:xfrm>
            <a:off x="310400" y="412325"/>
            <a:ext cx="3044700" cy="614700"/>
          </a:xfrm>
          <a:prstGeom prst="snip2DiagRect">
            <a:avLst>
              <a:gd fmla="val 0" name="adj1"/>
              <a:gd fmla="val 16667" name="adj2"/>
            </a:avLst>
          </a:pr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9" name="Google Shape;269;p43"/>
          <p:cNvSpPr/>
          <p:nvPr/>
        </p:nvSpPr>
        <p:spPr>
          <a:xfrm>
            <a:off x="6130300" y="1981200"/>
            <a:ext cx="1809600" cy="17238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0" name="Google Shape;270;p43"/>
          <p:cNvSpPr txBox="1"/>
          <p:nvPr>
            <p:ph type="title"/>
          </p:nvPr>
        </p:nvSpPr>
        <p:spPr>
          <a:xfrm>
            <a:off x="285250" y="428675"/>
            <a:ext cx="30447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solidFill>
                  <a:schemeClr val="lt1"/>
                </a:solidFill>
              </a:rPr>
              <a:t>Using this definition:</a:t>
            </a:r>
            <a:endParaRPr sz="2500">
              <a:solidFill>
                <a:schemeClr val="lt1"/>
              </a:solidFill>
            </a:endParaRPr>
          </a:p>
          <a:p>
            <a:pPr indent="0" lvl="0" marL="0" rtl="0" algn="l">
              <a:spcBef>
                <a:spcPts val="1200"/>
              </a:spcBef>
              <a:spcAft>
                <a:spcPts val="0"/>
              </a:spcAft>
              <a:buNone/>
            </a:pPr>
            <a:r>
              <a:t/>
            </a:r>
            <a:endParaRPr sz="2500">
              <a:solidFill>
                <a:schemeClr val="lt1"/>
              </a:solidFill>
            </a:endParaRPr>
          </a:p>
        </p:txBody>
      </p:sp>
      <p:sp>
        <p:nvSpPr>
          <p:cNvPr id="271" name="Google Shape;271;p43"/>
          <p:cNvSpPr txBox="1"/>
          <p:nvPr>
            <p:ph idx="1" type="body"/>
          </p:nvPr>
        </p:nvSpPr>
        <p:spPr>
          <a:xfrm>
            <a:off x="4677500" y="2571750"/>
            <a:ext cx="4260300" cy="29583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1200"/>
              </a:spcAft>
              <a:buNone/>
            </a:pPr>
            <a:r>
              <a:rPr lang="en">
                <a:solidFill>
                  <a:schemeClr val="dk1"/>
                </a:solidFill>
              </a:rPr>
              <a:t>Methods</a:t>
            </a:r>
            <a:endParaRPr>
              <a:solidFill>
                <a:schemeClr val="dk1"/>
              </a:solidFill>
            </a:endParaRPr>
          </a:p>
        </p:txBody>
      </p:sp>
      <p:sp>
        <p:nvSpPr>
          <p:cNvPr id="272" name="Google Shape;272;p43"/>
          <p:cNvSpPr txBox="1"/>
          <p:nvPr/>
        </p:nvSpPr>
        <p:spPr>
          <a:xfrm>
            <a:off x="539125" y="2686050"/>
            <a:ext cx="4524300" cy="9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"Open source is a verb, not a noun."</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4"/>
          <p:cNvSpPr/>
          <p:nvPr/>
        </p:nvSpPr>
        <p:spPr>
          <a:xfrm>
            <a:off x="310400" y="412325"/>
            <a:ext cx="3372000" cy="614700"/>
          </a:xfrm>
          <a:prstGeom prst="snip2DiagRect">
            <a:avLst>
              <a:gd fmla="val 0" name="adj1"/>
              <a:gd fmla="val 16667" name="adj2"/>
            </a:avLst>
          </a:prstGeom>
          <a:solidFill>
            <a:srgbClr val="EAD1D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 name="Google Shape;278;p44"/>
          <p:cNvSpPr txBox="1"/>
          <p:nvPr>
            <p:ph type="title"/>
          </p:nvPr>
        </p:nvSpPr>
        <p:spPr>
          <a:xfrm>
            <a:off x="285250" y="428675"/>
            <a:ext cx="4340100" cy="5727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500"/>
              <a:t>So what is open, then?</a:t>
            </a:r>
            <a:endParaRPr sz="2500"/>
          </a:p>
          <a:p>
            <a:pPr indent="0" lvl="0" marL="0" rtl="0" algn="l">
              <a:spcBef>
                <a:spcPts val="1200"/>
              </a:spcBef>
              <a:spcAft>
                <a:spcPts val="0"/>
              </a:spcAft>
              <a:buNone/>
            </a:pPr>
            <a:r>
              <a:t/>
            </a:r>
            <a:endParaRPr sz="2500"/>
          </a:p>
        </p:txBody>
      </p:sp>
      <p:sp>
        <p:nvSpPr>
          <p:cNvPr id="279" name="Google Shape;279;p44"/>
          <p:cNvSpPr txBox="1"/>
          <p:nvPr/>
        </p:nvSpPr>
        <p:spPr>
          <a:xfrm>
            <a:off x="253375" y="1209675"/>
            <a:ext cx="8562900" cy="3686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Antitrust maneuvering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Open washing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Avoiding sign-off from</a:t>
            </a:r>
            <a:endParaRPr sz="1800"/>
          </a:p>
          <a:p>
            <a:pPr indent="457200" lvl="0" marL="0" rtl="0" algn="l">
              <a:spcBef>
                <a:spcPts val="0"/>
              </a:spcBef>
              <a:spcAft>
                <a:spcPts val="0"/>
              </a:spcAft>
              <a:buNone/>
            </a:pPr>
            <a:r>
              <a:rPr lang="en" sz="1800"/>
              <a:t>bureaucrats.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Over-the-wall throwing</a:t>
            </a:r>
            <a:endParaRPr sz="1800"/>
          </a:p>
          <a:p>
            <a:pPr indent="0" lvl="0" marL="0" rtl="0" algn="l">
              <a:spcBef>
                <a:spcPts val="0"/>
              </a:spcBef>
              <a:spcAft>
                <a:spcPts val="0"/>
              </a:spcAft>
              <a:buNone/>
            </a:pPr>
            <a:r>
              <a:t/>
            </a:r>
            <a:endParaRPr sz="1800"/>
          </a:p>
        </p:txBody>
      </p:sp>
      <p:pic>
        <p:nvPicPr>
          <p:cNvPr id="280" name="Google Shape;280;p44"/>
          <p:cNvPicPr preferRelativeResize="0"/>
          <p:nvPr/>
        </p:nvPicPr>
        <p:blipFill>
          <a:blip r:embed="rId3">
            <a:alphaModFix/>
          </a:blip>
          <a:stretch>
            <a:fillRect/>
          </a:stretch>
        </p:blipFill>
        <p:spPr>
          <a:xfrm>
            <a:off x="4000500" y="0"/>
            <a:ext cx="5143501" cy="5143501"/>
          </a:xfrm>
          <a:prstGeom prst="rect">
            <a:avLst/>
          </a:prstGeom>
          <a:noFill/>
          <a:ln>
            <a:noFill/>
          </a:ln>
        </p:spPr>
      </p:pic>
      <p:sp>
        <p:nvSpPr>
          <p:cNvPr id="281" name="Google Shape;281;p44"/>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5"/>
          <p:cNvSpPr/>
          <p:nvPr/>
        </p:nvSpPr>
        <p:spPr>
          <a:xfrm>
            <a:off x="310400" y="412325"/>
            <a:ext cx="1406400" cy="614700"/>
          </a:xfrm>
          <a:prstGeom prst="snip2DiagRect">
            <a:avLst>
              <a:gd fmla="val 0" name="adj1"/>
              <a:gd fmla="val 16667" name="adj2"/>
            </a:avLst>
          </a:prstGeom>
          <a:solidFill>
            <a:srgbClr val="B7B7B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7" name="Google Shape;287;p45"/>
          <p:cNvSpPr txBox="1"/>
          <p:nvPr>
            <p:ph type="title"/>
          </p:nvPr>
        </p:nvSpPr>
        <p:spPr>
          <a:xfrm>
            <a:off x="285250" y="428675"/>
            <a:ext cx="1406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Nuance</a:t>
            </a:r>
            <a:endParaRPr sz="2500"/>
          </a:p>
        </p:txBody>
      </p:sp>
      <p:sp>
        <p:nvSpPr>
          <p:cNvPr id="288" name="Google Shape;288;p45"/>
          <p:cNvSpPr txBox="1"/>
          <p:nvPr/>
        </p:nvSpPr>
        <p:spPr>
          <a:xfrm>
            <a:off x="253375" y="1209675"/>
            <a:ext cx="8562900" cy="3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p:txBody>
      </p:sp>
      <p:pic>
        <p:nvPicPr>
          <p:cNvPr id="289" name="Google Shape;289;p45"/>
          <p:cNvPicPr preferRelativeResize="0"/>
          <p:nvPr/>
        </p:nvPicPr>
        <p:blipFill>
          <a:blip r:embed="rId3">
            <a:alphaModFix/>
          </a:blip>
          <a:stretch>
            <a:fillRect/>
          </a:stretch>
        </p:blipFill>
        <p:spPr>
          <a:xfrm>
            <a:off x="709188" y="1209674"/>
            <a:ext cx="7725624" cy="3896776"/>
          </a:xfrm>
          <a:prstGeom prst="rect">
            <a:avLst/>
          </a:prstGeom>
          <a:noFill/>
          <a:ln>
            <a:noFill/>
          </a:ln>
        </p:spPr>
      </p:pic>
      <p:sp>
        <p:nvSpPr>
          <p:cNvPr id="290" name="Google Shape;290;p45"/>
          <p:cNvSpPr/>
          <p:nvPr/>
        </p:nvSpPr>
        <p:spPr>
          <a:xfrm>
            <a:off x="1062600" y="3200775"/>
            <a:ext cx="67818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1" name="Google Shape;291;p45"/>
          <p:cNvSpPr/>
          <p:nvPr/>
        </p:nvSpPr>
        <p:spPr>
          <a:xfrm>
            <a:off x="1062600" y="3452175"/>
            <a:ext cx="67818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2" name="Google Shape;292;p45"/>
          <p:cNvSpPr/>
          <p:nvPr/>
        </p:nvSpPr>
        <p:spPr>
          <a:xfrm>
            <a:off x="1062600" y="3703575"/>
            <a:ext cx="22935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3" name="Google Shape;293;p45"/>
          <p:cNvSpPr txBox="1"/>
          <p:nvPr/>
        </p:nvSpPr>
        <p:spPr>
          <a:xfrm>
            <a:off x="4933575" y="4853175"/>
            <a:ext cx="42105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t>https://github.com/inaturalist/inaturalist/blob/main/CONTRIBUTING.md</a:t>
            </a:r>
            <a:endParaRPr sz="8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6"/>
          <p:cNvSpPr/>
          <p:nvPr/>
        </p:nvSpPr>
        <p:spPr>
          <a:xfrm>
            <a:off x="310400" y="412325"/>
            <a:ext cx="1406400" cy="614700"/>
          </a:xfrm>
          <a:prstGeom prst="snip2DiagRect">
            <a:avLst>
              <a:gd fmla="val 0" name="adj1"/>
              <a:gd fmla="val 16667" name="adj2"/>
            </a:avLst>
          </a:prstGeom>
          <a:solidFill>
            <a:srgbClr val="B7B7B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9" name="Google Shape;299;p46"/>
          <p:cNvSpPr txBox="1"/>
          <p:nvPr>
            <p:ph type="title"/>
          </p:nvPr>
        </p:nvSpPr>
        <p:spPr>
          <a:xfrm>
            <a:off x="285250" y="428675"/>
            <a:ext cx="1406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Nuance</a:t>
            </a:r>
            <a:endParaRPr sz="2500"/>
          </a:p>
        </p:txBody>
      </p:sp>
      <p:sp>
        <p:nvSpPr>
          <p:cNvPr id="300" name="Google Shape;300;p46"/>
          <p:cNvSpPr txBox="1"/>
          <p:nvPr/>
        </p:nvSpPr>
        <p:spPr>
          <a:xfrm>
            <a:off x="253375" y="1209675"/>
            <a:ext cx="8562900" cy="36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p:txBody>
      </p:sp>
      <p:pic>
        <p:nvPicPr>
          <p:cNvPr id="301" name="Google Shape;301;p46"/>
          <p:cNvPicPr preferRelativeResize="0"/>
          <p:nvPr/>
        </p:nvPicPr>
        <p:blipFill>
          <a:blip r:embed="rId3">
            <a:alphaModFix/>
          </a:blip>
          <a:stretch>
            <a:fillRect/>
          </a:stretch>
        </p:blipFill>
        <p:spPr>
          <a:xfrm>
            <a:off x="709188" y="1209674"/>
            <a:ext cx="7725624" cy="3896776"/>
          </a:xfrm>
          <a:prstGeom prst="rect">
            <a:avLst/>
          </a:prstGeom>
          <a:noFill/>
          <a:ln>
            <a:noFill/>
          </a:ln>
        </p:spPr>
      </p:pic>
      <p:sp>
        <p:nvSpPr>
          <p:cNvPr id="302" name="Google Shape;302;p46"/>
          <p:cNvSpPr/>
          <p:nvPr/>
        </p:nvSpPr>
        <p:spPr>
          <a:xfrm>
            <a:off x="1062600" y="3200775"/>
            <a:ext cx="67818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3" name="Google Shape;303;p46"/>
          <p:cNvSpPr/>
          <p:nvPr/>
        </p:nvSpPr>
        <p:spPr>
          <a:xfrm>
            <a:off x="1062600" y="3452175"/>
            <a:ext cx="67818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4" name="Google Shape;304;p46"/>
          <p:cNvSpPr/>
          <p:nvPr/>
        </p:nvSpPr>
        <p:spPr>
          <a:xfrm>
            <a:off x="1062600" y="3703575"/>
            <a:ext cx="2293500" cy="251400"/>
          </a:xfrm>
          <a:prstGeom prst="rect">
            <a:avLst/>
          </a:prstGeom>
          <a:solidFill>
            <a:srgbClr val="EEFF41">
              <a:alpha val="19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5" name="Google Shape;305;p46"/>
          <p:cNvSpPr txBox="1"/>
          <p:nvPr/>
        </p:nvSpPr>
        <p:spPr>
          <a:xfrm>
            <a:off x="3790575" y="608850"/>
            <a:ext cx="1714500" cy="39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Open source?</a:t>
            </a:r>
            <a:endParaRPr/>
          </a:p>
        </p:txBody>
      </p:sp>
      <p:sp>
        <p:nvSpPr>
          <p:cNvPr id="306" name="Google Shape;306;p46"/>
          <p:cNvSpPr txBox="1"/>
          <p:nvPr/>
        </p:nvSpPr>
        <p:spPr>
          <a:xfrm>
            <a:off x="5947025" y="585975"/>
            <a:ext cx="1447800" cy="6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Yes. :|</a:t>
            </a:r>
            <a:endParaRPr/>
          </a:p>
        </p:txBody>
      </p:sp>
      <p:sp>
        <p:nvSpPr>
          <p:cNvPr id="307" name="Google Shape;307;p46"/>
          <p:cNvSpPr txBox="1"/>
          <p:nvPr/>
        </p:nvSpPr>
        <p:spPr>
          <a:xfrm>
            <a:off x="4933575" y="4853175"/>
            <a:ext cx="42105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t>https://github.com/inaturalist/inaturalist/blob/main/CONTRIBUTING.md</a:t>
            </a:r>
            <a:endParaRPr sz="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7"/>
          <p:cNvSpPr/>
          <p:nvPr/>
        </p:nvSpPr>
        <p:spPr>
          <a:xfrm>
            <a:off x="310400" y="412325"/>
            <a:ext cx="2062800" cy="614700"/>
          </a:xfrm>
          <a:prstGeom prst="snip2DiagRect">
            <a:avLst>
              <a:gd fmla="val 0" name="adj1"/>
              <a:gd fmla="val 16667" name="adj2"/>
            </a:avLst>
          </a:prstGeom>
          <a:solidFill>
            <a:srgbClr val="C9DA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47"/>
          <p:cNvSpPr txBox="1"/>
          <p:nvPr>
            <p:ph type="title"/>
          </p:nvPr>
        </p:nvSpPr>
        <p:spPr>
          <a:xfrm>
            <a:off x="285250" y="428675"/>
            <a:ext cx="2423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500"/>
              <a:t>Conclusion</a:t>
            </a:r>
            <a:endParaRPr sz="2500"/>
          </a:p>
          <a:p>
            <a:pPr indent="0" lvl="0" marL="0" rtl="0" algn="l">
              <a:spcBef>
                <a:spcPts val="0"/>
              </a:spcBef>
              <a:spcAft>
                <a:spcPts val="0"/>
              </a:spcAft>
              <a:buNone/>
            </a:pPr>
            <a:r>
              <a:t/>
            </a:r>
            <a:endParaRPr sz="2500"/>
          </a:p>
        </p:txBody>
      </p:sp>
      <p:sp>
        <p:nvSpPr>
          <p:cNvPr id="314" name="Google Shape;314;p47"/>
          <p:cNvSpPr txBox="1"/>
          <p:nvPr/>
        </p:nvSpPr>
        <p:spPr>
          <a:xfrm>
            <a:off x="1085475" y="2391925"/>
            <a:ext cx="7101900" cy="12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t>Not all open source communities are the same.</a:t>
            </a:r>
            <a:endParaRPr sz="24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8"/>
          <p:cNvSpPr/>
          <p:nvPr/>
        </p:nvSpPr>
        <p:spPr>
          <a:xfrm>
            <a:off x="310400" y="412325"/>
            <a:ext cx="2062800" cy="614700"/>
          </a:xfrm>
          <a:prstGeom prst="snip2DiagRect">
            <a:avLst>
              <a:gd fmla="val 0" name="adj1"/>
              <a:gd fmla="val 16667" name="adj2"/>
            </a:avLst>
          </a:prstGeom>
          <a:solidFill>
            <a:srgbClr val="C9DA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0" name="Google Shape;320;p48"/>
          <p:cNvSpPr txBox="1"/>
          <p:nvPr>
            <p:ph type="title"/>
          </p:nvPr>
        </p:nvSpPr>
        <p:spPr>
          <a:xfrm>
            <a:off x="285250" y="428675"/>
            <a:ext cx="2423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Conclusion</a:t>
            </a:r>
            <a:endParaRPr sz="2500"/>
          </a:p>
          <a:p>
            <a:pPr indent="0" lvl="0" marL="0" rtl="0" algn="l">
              <a:spcBef>
                <a:spcPts val="0"/>
              </a:spcBef>
              <a:spcAft>
                <a:spcPts val="0"/>
              </a:spcAft>
              <a:buNone/>
            </a:pPr>
            <a:r>
              <a:t/>
            </a:r>
            <a:endParaRPr sz="2500"/>
          </a:p>
        </p:txBody>
      </p:sp>
      <p:sp>
        <p:nvSpPr>
          <p:cNvPr id="321" name="Google Shape;321;p48"/>
          <p:cNvSpPr txBox="1"/>
          <p:nvPr/>
        </p:nvSpPr>
        <p:spPr>
          <a:xfrm>
            <a:off x="1085475" y="2391925"/>
            <a:ext cx="7101900" cy="12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t>Not all open source is the same.</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9"/>
          <p:cNvSpPr/>
          <p:nvPr/>
        </p:nvSpPr>
        <p:spPr>
          <a:xfrm>
            <a:off x="310400" y="412325"/>
            <a:ext cx="2062800" cy="614700"/>
          </a:xfrm>
          <a:prstGeom prst="snip2DiagRect">
            <a:avLst>
              <a:gd fmla="val 0" name="adj1"/>
              <a:gd fmla="val 16667" name="adj2"/>
            </a:avLst>
          </a:prstGeom>
          <a:solidFill>
            <a:srgbClr val="C9DA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7" name="Google Shape;327;p49"/>
          <p:cNvSpPr txBox="1"/>
          <p:nvPr>
            <p:ph type="title"/>
          </p:nvPr>
        </p:nvSpPr>
        <p:spPr>
          <a:xfrm>
            <a:off x="285250" y="428675"/>
            <a:ext cx="2423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Conclusion</a:t>
            </a:r>
            <a:endParaRPr sz="2500"/>
          </a:p>
          <a:p>
            <a:pPr indent="0" lvl="0" marL="0" rtl="0" algn="l">
              <a:spcBef>
                <a:spcPts val="0"/>
              </a:spcBef>
              <a:spcAft>
                <a:spcPts val="0"/>
              </a:spcAft>
              <a:buNone/>
            </a:pPr>
            <a:r>
              <a:t/>
            </a:r>
            <a:endParaRPr sz="2500"/>
          </a:p>
        </p:txBody>
      </p:sp>
      <p:sp>
        <p:nvSpPr>
          <p:cNvPr id="328" name="Google Shape;328;p49"/>
          <p:cNvSpPr txBox="1"/>
          <p:nvPr/>
        </p:nvSpPr>
        <p:spPr>
          <a:xfrm>
            <a:off x="1085475" y="2391925"/>
            <a:ext cx="7101900" cy="128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t>Not all open is the same.</a:t>
            </a:r>
            <a:endParaRPr sz="24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0"/>
          <p:cNvSpPr/>
          <p:nvPr/>
        </p:nvSpPr>
        <p:spPr>
          <a:xfrm>
            <a:off x="310400" y="412325"/>
            <a:ext cx="1018800" cy="614700"/>
          </a:xfrm>
          <a:prstGeom prst="snip2DiagRect">
            <a:avLst>
              <a:gd fmla="val 0" name="adj1"/>
              <a:gd fmla="val 16667" name="adj2"/>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4" name="Google Shape;334;p50"/>
          <p:cNvSpPr txBox="1"/>
          <p:nvPr>
            <p:ph type="title"/>
          </p:nvPr>
        </p:nvSpPr>
        <p:spPr>
          <a:xfrm>
            <a:off x="285250" y="428675"/>
            <a:ext cx="10440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But…</a:t>
            </a:r>
            <a:endParaRPr sz="2500"/>
          </a:p>
        </p:txBody>
      </p:sp>
      <p:sp>
        <p:nvSpPr>
          <p:cNvPr id="335" name="Google Shape;335;p50"/>
          <p:cNvSpPr txBox="1"/>
          <p:nvPr/>
        </p:nvSpPr>
        <p:spPr>
          <a:xfrm>
            <a:off x="1085475" y="2391925"/>
            <a:ext cx="7101900" cy="12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Is this project OSI      approved: Yes or No.</a:t>
            </a:r>
            <a:endParaRPr sz="2400"/>
          </a:p>
          <a:p>
            <a:pPr indent="0" lvl="0" marL="0" rtl="0" algn="l">
              <a:spcBef>
                <a:spcPts val="0"/>
              </a:spcBef>
              <a:spcAft>
                <a:spcPts val="0"/>
              </a:spcAft>
              <a:buNone/>
            </a:pPr>
            <a:r>
              <a:rPr lang="en" sz="2400"/>
              <a:t>Is it Open Source: Well…</a:t>
            </a:r>
            <a:endParaRPr sz="2400"/>
          </a:p>
        </p:txBody>
      </p:sp>
      <p:pic>
        <p:nvPicPr>
          <p:cNvPr id="336" name="Google Shape;336;p50"/>
          <p:cNvPicPr preferRelativeResize="0"/>
          <p:nvPr/>
        </p:nvPicPr>
        <p:blipFill rotWithShape="1">
          <a:blip r:embed="rId3">
            <a:alphaModFix/>
          </a:blip>
          <a:srcRect b="0" l="0" r="59213" t="0"/>
          <a:stretch/>
        </p:blipFill>
        <p:spPr>
          <a:xfrm>
            <a:off x="3604275" y="2478350"/>
            <a:ext cx="408782" cy="3899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1"/>
          <p:cNvSpPr/>
          <p:nvPr/>
        </p:nvSpPr>
        <p:spPr>
          <a:xfrm>
            <a:off x="310400" y="412325"/>
            <a:ext cx="2832600" cy="614700"/>
          </a:xfrm>
          <a:prstGeom prst="snip2DiagRect">
            <a:avLst>
              <a:gd fmla="val 0" name="adj1"/>
              <a:gd fmla="val 16667" name="adj2"/>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2" name="Google Shape;342;p51"/>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rPr>
              <a:t>Because this guy</a:t>
            </a:r>
            <a:endParaRPr sz="2500">
              <a:solidFill>
                <a:schemeClr val="lt1"/>
              </a:solidFill>
            </a:endParaRPr>
          </a:p>
        </p:txBody>
      </p:sp>
      <p:pic>
        <p:nvPicPr>
          <p:cNvPr id="343" name="Google Shape;343;p51"/>
          <p:cNvPicPr preferRelativeResize="0"/>
          <p:nvPr/>
        </p:nvPicPr>
        <p:blipFill>
          <a:blip r:embed="rId3">
            <a:alphaModFix/>
          </a:blip>
          <a:stretch>
            <a:fillRect/>
          </a:stretch>
        </p:blipFill>
        <p:spPr>
          <a:xfrm>
            <a:off x="5735649" y="0"/>
            <a:ext cx="3408351" cy="5143500"/>
          </a:xfrm>
          <a:prstGeom prst="rect">
            <a:avLst/>
          </a:prstGeom>
          <a:noFill/>
          <a:ln>
            <a:noFill/>
          </a:ln>
        </p:spPr>
      </p:pic>
      <p:sp>
        <p:nvSpPr>
          <p:cNvPr id="344" name="Google Shape;344;p51"/>
          <p:cNvSpPr txBox="1"/>
          <p:nvPr/>
        </p:nvSpPr>
        <p:spPr>
          <a:xfrm>
            <a:off x="285375" y="1256550"/>
            <a:ext cx="52272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Ferdinand</a:t>
            </a:r>
            <a:r>
              <a:rPr lang="en" sz="1800"/>
              <a:t> Saussure</a:t>
            </a:r>
            <a:endParaRPr sz="1800"/>
          </a:p>
          <a:p>
            <a:pPr indent="-342900" lvl="0" marL="457200" rtl="0" algn="l">
              <a:spcBef>
                <a:spcPts val="0"/>
              </a:spcBef>
              <a:spcAft>
                <a:spcPts val="0"/>
              </a:spcAft>
              <a:buSzPts val="1800"/>
              <a:buChar char="-"/>
            </a:pPr>
            <a:r>
              <a:rPr lang="en" sz="1800"/>
              <a:t>Inventor of semiotics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solidFill>
                  <a:schemeClr val="dk1"/>
                </a:solidFill>
              </a:rPr>
              <a:t>Denotation</a:t>
            </a:r>
            <a:endParaRPr sz="1800"/>
          </a:p>
          <a:p>
            <a:pPr indent="-342900" lvl="0" marL="457200" rtl="0" algn="l">
              <a:spcBef>
                <a:spcPts val="0"/>
              </a:spcBef>
              <a:spcAft>
                <a:spcPts val="0"/>
              </a:spcAft>
              <a:buSzPts val="1800"/>
              <a:buChar char="-"/>
            </a:pPr>
            <a:r>
              <a:rPr lang="en" sz="1800"/>
              <a:t>Connotation</a:t>
            </a:r>
            <a:endParaRPr sz="1800"/>
          </a:p>
        </p:txBody>
      </p:sp>
      <p:sp>
        <p:nvSpPr>
          <p:cNvPr id="345" name="Google Shape;345;p51"/>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Wikipedia</a:t>
            </a:r>
            <a:endParaRPr sz="6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sustainability applies in FOSS:</a:t>
            </a:r>
            <a:endParaRPr/>
          </a:p>
        </p:txBody>
      </p:sp>
      <p:sp>
        <p:nvSpPr>
          <p:cNvPr id="82" name="Google Shape;82;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Projects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Developers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Communities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Businesses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Academia</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Ecosystems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Environment</a:t>
            </a:r>
            <a:endParaRPr sz="2200">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2"/>
          <p:cNvSpPr/>
          <p:nvPr/>
        </p:nvSpPr>
        <p:spPr>
          <a:xfrm>
            <a:off x="310400" y="412325"/>
            <a:ext cx="2832600" cy="614700"/>
          </a:xfrm>
          <a:prstGeom prst="snip2DiagRect">
            <a:avLst>
              <a:gd fmla="val 0" name="adj1"/>
              <a:gd fmla="val 16667" name="adj2"/>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1" name="Google Shape;351;p52"/>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rPr>
              <a:t>Because this guy</a:t>
            </a:r>
            <a:endParaRPr sz="2500">
              <a:solidFill>
                <a:schemeClr val="lt1"/>
              </a:solidFill>
            </a:endParaRPr>
          </a:p>
        </p:txBody>
      </p:sp>
      <p:pic>
        <p:nvPicPr>
          <p:cNvPr id="352" name="Google Shape;352;p52"/>
          <p:cNvPicPr preferRelativeResize="0"/>
          <p:nvPr/>
        </p:nvPicPr>
        <p:blipFill>
          <a:blip r:embed="rId3">
            <a:alphaModFix/>
          </a:blip>
          <a:stretch>
            <a:fillRect/>
          </a:stretch>
        </p:blipFill>
        <p:spPr>
          <a:xfrm>
            <a:off x="5735649" y="0"/>
            <a:ext cx="3408351" cy="5143500"/>
          </a:xfrm>
          <a:prstGeom prst="rect">
            <a:avLst/>
          </a:prstGeom>
          <a:noFill/>
          <a:ln>
            <a:noFill/>
          </a:ln>
        </p:spPr>
      </p:pic>
      <p:sp>
        <p:nvSpPr>
          <p:cNvPr id="353" name="Google Shape;353;p52"/>
          <p:cNvSpPr txBox="1"/>
          <p:nvPr/>
        </p:nvSpPr>
        <p:spPr>
          <a:xfrm>
            <a:off x="285375" y="1256550"/>
            <a:ext cx="52272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Ferdinand Saussure</a:t>
            </a:r>
            <a:endParaRPr sz="1800"/>
          </a:p>
          <a:p>
            <a:pPr indent="-342900" lvl="0" marL="457200" rtl="0" algn="l">
              <a:spcBef>
                <a:spcPts val="0"/>
              </a:spcBef>
              <a:spcAft>
                <a:spcPts val="0"/>
              </a:spcAft>
              <a:buSzPts val="1800"/>
              <a:buChar char="-"/>
            </a:pPr>
            <a:r>
              <a:rPr lang="en" sz="1800"/>
              <a:t>Inventor of semiotics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solidFill>
                  <a:schemeClr val="dk1"/>
                </a:solidFill>
              </a:rPr>
              <a:t>Denotation =&gt; OSI</a:t>
            </a:r>
            <a:endParaRPr sz="1800"/>
          </a:p>
          <a:p>
            <a:pPr indent="-342900" lvl="0" marL="457200" rtl="0" algn="l">
              <a:spcBef>
                <a:spcPts val="0"/>
              </a:spcBef>
              <a:spcAft>
                <a:spcPts val="0"/>
              </a:spcAft>
              <a:buSzPts val="1800"/>
              <a:buChar char="-"/>
            </a:pPr>
            <a:r>
              <a:rPr lang="en" sz="1800"/>
              <a:t>Connotation =&gt; Open </a:t>
            </a:r>
            <a:r>
              <a:rPr lang="en" sz="1800"/>
              <a:t>source</a:t>
            </a:r>
            <a:r>
              <a:rPr lang="en" sz="1800"/>
              <a:t> more broadly</a:t>
            </a:r>
            <a:endParaRPr sz="1800"/>
          </a:p>
        </p:txBody>
      </p:sp>
      <p:sp>
        <p:nvSpPr>
          <p:cNvPr id="354" name="Google Shape;354;p52"/>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Wikipedia</a:t>
            </a:r>
            <a:endParaRPr sz="6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3"/>
          <p:cNvSpPr/>
          <p:nvPr/>
        </p:nvSpPr>
        <p:spPr>
          <a:xfrm>
            <a:off x="310400" y="412325"/>
            <a:ext cx="2832600" cy="614700"/>
          </a:xfrm>
          <a:prstGeom prst="snip2DiagRect">
            <a:avLst>
              <a:gd fmla="val 0" name="adj1"/>
              <a:gd fmla="val 16667" name="adj2"/>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0" name="Google Shape;360;p53"/>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Abstractions</a:t>
            </a:r>
            <a:endParaRPr sz="2500"/>
          </a:p>
        </p:txBody>
      </p:sp>
      <p:sp>
        <p:nvSpPr>
          <p:cNvPr id="361" name="Google Shape;361;p53"/>
          <p:cNvSpPr txBox="1"/>
          <p:nvPr/>
        </p:nvSpPr>
        <p:spPr>
          <a:xfrm>
            <a:off x="285375" y="1256550"/>
            <a:ext cx="63933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Depend upon shared context and delegated authority</a:t>
            </a:r>
            <a:endParaRPr sz="1800"/>
          </a:p>
          <a:p>
            <a:pPr indent="-342900" lvl="0" marL="457200" rtl="0" algn="l">
              <a:spcBef>
                <a:spcPts val="0"/>
              </a:spcBef>
              <a:spcAft>
                <a:spcPts val="0"/>
              </a:spcAft>
              <a:buSzPts val="1800"/>
              <a:buChar char="-"/>
            </a:pPr>
            <a:r>
              <a:rPr lang="en" sz="1800"/>
              <a:t>Useful for talking to each each other</a:t>
            </a:r>
            <a:endParaRPr sz="1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4"/>
          <p:cNvSpPr/>
          <p:nvPr/>
        </p:nvSpPr>
        <p:spPr>
          <a:xfrm>
            <a:off x="310400" y="412325"/>
            <a:ext cx="2832600" cy="614700"/>
          </a:xfrm>
          <a:prstGeom prst="snip2DiagRect">
            <a:avLst>
              <a:gd fmla="val 0" name="adj1"/>
              <a:gd fmla="val 16667" name="adj2"/>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7" name="Google Shape;367;p54"/>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Abstractions</a:t>
            </a:r>
            <a:endParaRPr sz="2500"/>
          </a:p>
        </p:txBody>
      </p:sp>
      <p:sp>
        <p:nvSpPr>
          <p:cNvPr id="368" name="Google Shape;368;p54"/>
          <p:cNvSpPr txBox="1"/>
          <p:nvPr/>
        </p:nvSpPr>
        <p:spPr>
          <a:xfrm>
            <a:off x="285375" y="1256550"/>
            <a:ext cx="63933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We lack this in open* outside of OSI-approved licenses.</a:t>
            </a:r>
            <a:endParaRPr sz="1800"/>
          </a:p>
          <a:p>
            <a:pPr indent="0" lvl="0" marL="0" rtl="0" algn="l">
              <a:spcBef>
                <a:spcPts val="0"/>
              </a:spcBef>
              <a:spcAft>
                <a:spcPts val="0"/>
              </a:spcAft>
              <a:buNone/>
            </a:pPr>
            <a:r>
              <a:t/>
            </a:r>
            <a:endParaRPr sz="1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55"/>
          <p:cNvSpPr/>
          <p:nvPr/>
        </p:nvSpPr>
        <p:spPr>
          <a:xfrm>
            <a:off x="310400" y="412325"/>
            <a:ext cx="942600" cy="614700"/>
          </a:xfrm>
          <a:prstGeom prst="snip2DiagRect">
            <a:avLst>
              <a:gd fmla="val 0" name="adj1"/>
              <a:gd fmla="val 16667" name="adj2"/>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4" name="Google Shape;374;p55"/>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A fix?</a:t>
            </a:r>
            <a:endParaRPr sz="2500"/>
          </a:p>
        </p:txBody>
      </p:sp>
      <p:sp>
        <p:nvSpPr>
          <p:cNvPr id="375" name="Google Shape;375;p55"/>
          <p:cNvSpPr txBox="1"/>
          <p:nvPr/>
        </p:nvSpPr>
        <p:spPr>
          <a:xfrm>
            <a:off x="285375" y="1256550"/>
            <a:ext cx="63933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D</a:t>
            </a:r>
            <a:r>
              <a:rPr lang="en" sz="1800">
                <a:solidFill>
                  <a:schemeClr val="dk1"/>
                </a:solidFill>
              </a:rPr>
              <a:t>efine a taxonomy of all "open" terms, and identify core moral values that are contextually understood to be part of the process.</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Community</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Equality</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Access for all</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Etc…</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Then, publish it.</a:t>
            </a:r>
            <a:endParaRPr sz="1800">
              <a:solidFill>
                <a:schemeClr val="dk1"/>
              </a:solidFill>
            </a:endParaRPr>
          </a:p>
          <a:p>
            <a:pPr indent="0" lvl="0" marL="0" rtl="0" algn="l">
              <a:spcBef>
                <a:spcPts val="0"/>
              </a:spcBef>
              <a:spcAft>
                <a:spcPts val="0"/>
              </a:spcAft>
              <a:buNone/>
            </a:pPr>
            <a:r>
              <a:t/>
            </a:r>
            <a:endParaRPr sz="18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56"/>
          <p:cNvSpPr/>
          <p:nvPr/>
        </p:nvSpPr>
        <p:spPr>
          <a:xfrm>
            <a:off x="310400" y="412325"/>
            <a:ext cx="942600" cy="614700"/>
          </a:xfrm>
          <a:prstGeom prst="snip2DiagRect">
            <a:avLst>
              <a:gd fmla="val 0" name="adj1"/>
              <a:gd fmla="val 16667" name="adj2"/>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1" name="Google Shape;381;p56"/>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A fix?</a:t>
            </a:r>
            <a:endParaRPr sz="2500"/>
          </a:p>
        </p:txBody>
      </p:sp>
      <p:sp>
        <p:nvSpPr>
          <p:cNvPr id="382" name="Google Shape;382;p56"/>
          <p:cNvSpPr/>
          <p:nvPr/>
        </p:nvSpPr>
        <p:spPr>
          <a:xfrm flipH="1">
            <a:off x="285250" y="1027025"/>
            <a:ext cx="6873300" cy="2438400"/>
          </a:xfrm>
          <a:prstGeom prst="snip2DiagRect">
            <a:avLst>
              <a:gd fmla="val 0" name="adj1"/>
              <a:gd fmla="val 16667" name="adj2"/>
            </a:avLst>
          </a:prstGeom>
          <a:solidFill>
            <a:srgbClr val="D9EAD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3" name="Google Shape;383;p56"/>
          <p:cNvSpPr txBox="1"/>
          <p:nvPr/>
        </p:nvSpPr>
        <p:spPr>
          <a:xfrm>
            <a:off x="285375" y="1256550"/>
            <a:ext cx="6393300" cy="371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Funded by the US National Science Foundation, the Interdisciplinary Open Practices Workshop (the IOP Workshop) will establish an interdisciplinary understanding of what we know about open work practices (also called “open organizing”) and build collaborations to explore unanswered questions.</a:t>
            </a:r>
            <a:endParaRPr sz="18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7"/>
          <p:cNvSpPr/>
          <p:nvPr/>
        </p:nvSpPr>
        <p:spPr>
          <a:xfrm>
            <a:off x="310400" y="412325"/>
            <a:ext cx="1750500" cy="614700"/>
          </a:xfrm>
          <a:prstGeom prst="snip2DiagRect">
            <a:avLst>
              <a:gd fmla="val 0" name="adj1"/>
              <a:gd fmla="val 16667" name="adj2"/>
            </a:avLst>
          </a:prstGeom>
          <a:solidFill>
            <a:schemeClr val="accent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9" name="Google Shape;389;p57"/>
          <p:cNvSpPr txBox="1"/>
          <p:nvPr>
            <p:ph type="title"/>
          </p:nvPr>
        </p:nvSpPr>
        <p:spPr>
          <a:xfrm>
            <a:off x="285250" y="428675"/>
            <a:ext cx="3124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t>Let's go!</a:t>
            </a:r>
            <a:endParaRPr sz="2500"/>
          </a:p>
        </p:txBody>
      </p:sp>
      <p:sp>
        <p:nvSpPr>
          <p:cNvPr id="390" name="Google Shape;390;p57"/>
          <p:cNvSpPr txBox="1"/>
          <p:nvPr/>
        </p:nvSpPr>
        <p:spPr>
          <a:xfrm>
            <a:off x="285375" y="1256550"/>
            <a:ext cx="31623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Open Science</a:t>
            </a:r>
            <a:endParaRPr sz="1800"/>
          </a:p>
          <a:p>
            <a:pPr indent="-342900" lvl="0" marL="457200" rtl="0" algn="l">
              <a:spcBef>
                <a:spcPts val="0"/>
              </a:spcBef>
              <a:spcAft>
                <a:spcPts val="0"/>
              </a:spcAft>
              <a:buSzPts val="1800"/>
              <a:buChar char="-"/>
            </a:pPr>
            <a:r>
              <a:rPr lang="en" sz="1800"/>
              <a:t>Open Scholarship</a:t>
            </a:r>
            <a:endParaRPr sz="1800"/>
          </a:p>
          <a:p>
            <a:pPr indent="-342900" lvl="0" marL="457200" rtl="0" algn="l">
              <a:spcBef>
                <a:spcPts val="0"/>
              </a:spcBef>
              <a:spcAft>
                <a:spcPts val="0"/>
              </a:spcAft>
              <a:buSzPts val="1800"/>
              <a:buChar char="-"/>
            </a:pPr>
            <a:r>
              <a:rPr lang="en" sz="1800"/>
              <a:t>Open Data</a:t>
            </a:r>
            <a:endParaRPr sz="1800"/>
          </a:p>
          <a:p>
            <a:pPr indent="-342900" lvl="0" marL="457200" rtl="0" algn="l">
              <a:spcBef>
                <a:spcPts val="0"/>
              </a:spcBef>
              <a:spcAft>
                <a:spcPts val="0"/>
              </a:spcAft>
              <a:buSzPts val="1800"/>
              <a:buChar char="-"/>
            </a:pPr>
            <a:r>
              <a:rPr lang="en" sz="1800"/>
              <a:t>Open Education</a:t>
            </a:r>
            <a:endParaRPr sz="1800"/>
          </a:p>
          <a:p>
            <a:pPr indent="-342900" lvl="0" marL="457200" rtl="0" algn="l">
              <a:spcBef>
                <a:spcPts val="0"/>
              </a:spcBef>
              <a:spcAft>
                <a:spcPts val="0"/>
              </a:spcAft>
              <a:buSzPts val="1800"/>
              <a:buChar char="-"/>
            </a:pPr>
            <a:r>
              <a:rPr lang="en" sz="1800"/>
              <a:t>Open Government</a:t>
            </a:r>
            <a:endParaRPr sz="1800"/>
          </a:p>
          <a:p>
            <a:pPr indent="-342900" lvl="0" marL="457200" rtl="0" algn="l">
              <a:spcBef>
                <a:spcPts val="0"/>
              </a:spcBef>
              <a:spcAft>
                <a:spcPts val="0"/>
              </a:spcAft>
              <a:buSzPts val="1800"/>
              <a:buChar char="-"/>
            </a:pPr>
            <a:r>
              <a:rPr lang="en" sz="1800"/>
              <a:t>Open Strategy</a:t>
            </a:r>
            <a:endParaRPr sz="1800"/>
          </a:p>
          <a:p>
            <a:pPr indent="-342900" lvl="0" marL="457200" rtl="0" algn="l">
              <a:spcBef>
                <a:spcPts val="0"/>
              </a:spcBef>
              <a:spcAft>
                <a:spcPts val="0"/>
              </a:spcAft>
              <a:buSzPts val="1800"/>
              <a:buChar char="-"/>
            </a:pPr>
            <a:r>
              <a:rPr lang="en" sz="1800"/>
              <a:t>Open Innovation</a:t>
            </a:r>
            <a:endParaRPr sz="1800"/>
          </a:p>
          <a:p>
            <a:pPr indent="-342900" lvl="0" marL="457200" rtl="0" algn="l">
              <a:spcBef>
                <a:spcPts val="0"/>
              </a:spcBef>
              <a:spcAft>
                <a:spcPts val="0"/>
              </a:spcAft>
              <a:buSzPts val="1800"/>
              <a:buChar char="-"/>
            </a:pPr>
            <a:r>
              <a:rPr lang="en" sz="1800"/>
              <a:t>Open Platform</a:t>
            </a:r>
            <a:endParaRPr sz="1800"/>
          </a:p>
          <a:p>
            <a:pPr indent="-342900" lvl="0" marL="457200" rtl="0" algn="l">
              <a:spcBef>
                <a:spcPts val="0"/>
              </a:spcBef>
              <a:spcAft>
                <a:spcPts val="0"/>
              </a:spcAft>
              <a:buSzPts val="1800"/>
              <a:buChar char="-"/>
            </a:pPr>
            <a:r>
              <a:rPr lang="en" sz="1800"/>
              <a:t>Open Access</a:t>
            </a:r>
            <a:endParaRPr sz="1800"/>
          </a:p>
          <a:p>
            <a:pPr indent="-342900" lvl="0" marL="457200" rtl="0" algn="l">
              <a:spcBef>
                <a:spcPts val="0"/>
              </a:spcBef>
              <a:spcAft>
                <a:spcPts val="0"/>
              </a:spcAft>
              <a:buSzPts val="1800"/>
              <a:buChar char="-"/>
            </a:pPr>
            <a:r>
              <a:rPr lang="en" sz="1800"/>
              <a:t>Open Organizing</a:t>
            </a:r>
            <a:endParaRPr sz="1800"/>
          </a:p>
          <a:p>
            <a:pPr indent="-342900" lvl="0" marL="457200" rtl="0" algn="l">
              <a:spcBef>
                <a:spcPts val="0"/>
              </a:spcBef>
              <a:spcAft>
                <a:spcPts val="0"/>
              </a:spcAft>
              <a:buSzPts val="1800"/>
              <a:buChar char="-"/>
            </a:pPr>
            <a:r>
              <a:rPr lang="en" sz="1800"/>
              <a:t>…</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8"/>
          <p:cNvSpPr/>
          <p:nvPr/>
        </p:nvSpPr>
        <p:spPr>
          <a:xfrm>
            <a:off x="254900" y="342150"/>
            <a:ext cx="5951100" cy="659100"/>
          </a:xfrm>
          <a:prstGeom prst="snip2DiagRect">
            <a:avLst>
              <a:gd fmla="val 0" name="adj1"/>
              <a:gd fmla="val 16667"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6" name="Google Shape;396;p58"/>
          <p:cNvSpPr txBox="1"/>
          <p:nvPr>
            <p:ph type="title"/>
          </p:nvPr>
        </p:nvSpPr>
        <p:spPr>
          <a:xfrm>
            <a:off x="285250" y="428675"/>
            <a:ext cx="61572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rPr>
              <a:t>What</a:t>
            </a:r>
            <a:r>
              <a:rPr lang="en" sz="2500">
                <a:solidFill>
                  <a:schemeClr val="lt1"/>
                </a:solidFill>
              </a:rPr>
              <a:t> about the unanswered questions?</a:t>
            </a:r>
            <a:endParaRPr sz="2500">
              <a:solidFill>
                <a:schemeClr val="lt1"/>
              </a:solidFill>
            </a:endParaRPr>
          </a:p>
        </p:txBody>
      </p:sp>
      <p:sp>
        <p:nvSpPr>
          <p:cNvPr id="397" name="Google Shape;397;p58"/>
          <p:cNvSpPr txBox="1"/>
          <p:nvPr/>
        </p:nvSpPr>
        <p:spPr>
          <a:xfrm>
            <a:off x="285375" y="1256550"/>
            <a:ext cx="83058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How does an open source practitioners understanding of inclusion and proclivity for stability interact political inclinations towards hard-line OSD/OSI vs ethical source understandings of open source?</a:t>
            </a:r>
            <a:endParaRPr sz="1800"/>
          </a:p>
          <a:p>
            <a:pPr indent="0" lvl="0" marL="914400" rtl="0" algn="l">
              <a:spcBef>
                <a:spcPts val="0"/>
              </a:spcBef>
              <a:spcAft>
                <a:spcPts val="0"/>
              </a:spcAft>
              <a:buNone/>
            </a:pPr>
            <a:r>
              <a:t/>
            </a:r>
            <a:endParaRPr sz="1800"/>
          </a:p>
          <a:p>
            <a:pPr indent="-342900" lvl="1" marL="914400" rtl="0" algn="l">
              <a:spcBef>
                <a:spcPts val="0"/>
              </a:spcBef>
              <a:spcAft>
                <a:spcPts val="0"/>
              </a:spcAft>
              <a:buSzPts val="1800"/>
              <a:buChar char="-"/>
            </a:pPr>
            <a:r>
              <a:rPr lang="en" sz="1800"/>
              <a:t>What makes a person more likely to work "in the open"? Is it because we're all morally good people, or we're more risk-prone, or what?</a:t>
            </a:r>
            <a:endParaRPr sz="1800"/>
          </a:p>
          <a:p>
            <a:pPr indent="0" lvl="0" marL="914400" rtl="0" algn="l">
              <a:spcBef>
                <a:spcPts val="0"/>
              </a:spcBef>
              <a:spcAft>
                <a:spcPts val="0"/>
              </a:spcAft>
              <a:buNone/>
            </a:pPr>
            <a:r>
              <a:t/>
            </a:r>
            <a:endParaRPr sz="1800"/>
          </a:p>
          <a:p>
            <a:pPr indent="-342900" lvl="1" marL="914400" rtl="0" algn="l">
              <a:spcBef>
                <a:spcPts val="0"/>
              </a:spcBef>
              <a:spcAft>
                <a:spcPts val="0"/>
              </a:spcAft>
              <a:buSzPts val="1800"/>
              <a:buChar char="-"/>
            </a:pPr>
            <a:r>
              <a:rPr lang="en" sz="1800"/>
              <a:t>Can this be extended to other open practices?</a:t>
            </a:r>
            <a:endParaRPr sz="18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9"/>
          <p:cNvSpPr/>
          <p:nvPr/>
        </p:nvSpPr>
        <p:spPr>
          <a:xfrm>
            <a:off x="254900" y="342150"/>
            <a:ext cx="8450700" cy="659100"/>
          </a:xfrm>
          <a:prstGeom prst="snip2DiagRect">
            <a:avLst>
              <a:gd fmla="val 0" name="adj1"/>
              <a:gd fmla="val 16667" name="adj2"/>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59"/>
          <p:cNvSpPr txBox="1"/>
          <p:nvPr>
            <p:ph type="title"/>
          </p:nvPr>
        </p:nvSpPr>
        <p:spPr>
          <a:xfrm>
            <a:off x="285250" y="428675"/>
            <a:ext cx="84507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rPr>
              <a:t>Open source networks as complex systems with unique emergent patterns.</a:t>
            </a:r>
            <a:endParaRPr sz="1900">
              <a:solidFill>
                <a:schemeClr val="lt1"/>
              </a:solidFill>
            </a:endParaRPr>
          </a:p>
        </p:txBody>
      </p:sp>
      <p:sp>
        <p:nvSpPr>
          <p:cNvPr id="404" name="Google Shape;404;p59"/>
          <p:cNvSpPr txBox="1"/>
          <p:nvPr/>
        </p:nvSpPr>
        <p:spPr>
          <a:xfrm>
            <a:off x="285375" y="1256550"/>
            <a:ext cx="83058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They're open systems that have an accelerated, non-random decay rates. How are project life-cycles related to ecosystem life cycles?</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What are the bifurcation events for critical transitions? License changes (à la Hashicorp)? Societal changes (kicking Stallman out of the room)? Hard forks (Ethereum)? How do these affect changes differently?</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What are the topologies of language ecosystems? How can we model their death and growth, and can we predict them - and if we can, how can we invest in ecosystems better?</a:t>
            </a:r>
            <a:endParaRPr sz="18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0"/>
          <p:cNvSpPr/>
          <p:nvPr/>
        </p:nvSpPr>
        <p:spPr>
          <a:xfrm>
            <a:off x="254900" y="342150"/>
            <a:ext cx="2385000" cy="659100"/>
          </a:xfrm>
          <a:prstGeom prst="snip2DiagRect">
            <a:avLst>
              <a:gd fmla="val 0" name="adj1"/>
              <a:gd fmla="val 16667" name="adj2"/>
            </a:avLst>
          </a:prstGeom>
          <a:solidFill>
            <a:srgbClr val="00FF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0" name="Google Shape;410;p60"/>
          <p:cNvSpPr txBox="1"/>
          <p:nvPr>
            <p:ph type="title"/>
          </p:nvPr>
        </p:nvSpPr>
        <p:spPr>
          <a:xfrm>
            <a:off x="285250" y="428675"/>
            <a:ext cx="25605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rPr>
              <a:t>Economics models?</a:t>
            </a:r>
            <a:endParaRPr sz="1900">
              <a:solidFill>
                <a:schemeClr val="lt1"/>
              </a:solidFill>
            </a:endParaRPr>
          </a:p>
        </p:txBody>
      </p:sp>
      <p:sp>
        <p:nvSpPr>
          <p:cNvPr id="411" name="Google Shape;411;p60"/>
          <p:cNvSpPr txBox="1"/>
          <p:nvPr/>
        </p:nvSpPr>
        <p:spPr>
          <a:xfrm>
            <a:off x="285375" y="1256550"/>
            <a:ext cx="83058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Is there an Economic Complexity Index for language ecosystems related to uses of a given language - aka, does isomorphic code explain JavaScript and Python's prevalence over, say, Perl and R</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 How do societal changes to software packages - the Node/IO fork - compare to laminar and turbulent phases of an economy?</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Can you use Git to track this?</a:t>
            </a:r>
            <a:endParaRPr sz="18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1"/>
          <p:cNvSpPr/>
          <p:nvPr/>
        </p:nvSpPr>
        <p:spPr>
          <a:xfrm>
            <a:off x="254900" y="342150"/>
            <a:ext cx="3390900" cy="659100"/>
          </a:xfrm>
          <a:prstGeom prst="snip2DiagRect">
            <a:avLst>
              <a:gd fmla="val 0" name="adj1"/>
              <a:gd fmla="val 16667" name="adj2"/>
            </a:avLst>
          </a:prstGeom>
          <a:solidFill>
            <a:srgbClr val="00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7" name="Google Shape;417;p61"/>
          <p:cNvSpPr txBox="1"/>
          <p:nvPr>
            <p:ph type="title"/>
          </p:nvPr>
        </p:nvSpPr>
        <p:spPr>
          <a:xfrm>
            <a:off x="285250" y="428675"/>
            <a:ext cx="52656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800"/>
              <a:t>Not all dependencies are equal</a:t>
            </a:r>
            <a:endParaRPr sz="1900">
              <a:solidFill>
                <a:schemeClr val="lt1"/>
              </a:solidFill>
            </a:endParaRPr>
          </a:p>
        </p:txBody>
      </p:sp>
      <p:sp>
        <p:nvSpPr>
          <p:cNvPr id="418" name="Google Shape;418;p61"/>
          <p:cNvSpPr txBox="1"/>
          <p:nvPr/>
        </p:nvSpPr>
        <p:spPr>
          <a:xfrm>
            <a:off x="285375" y="1256550"/>
            <a:ext cx="83058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How do you evaluate the importance of popular utility libraries versus niche heavy lifting libraries?</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How do you control for their inherent charisma or salience to the developers who use them?</a:t>
            </a:r>
            <a:endParaRPr sz="1800"/>
          </a:p>
          <a:p>
            <a:pPr indent="0" lvl="0" marL="457200" rtl="0" algn="l">
              <a:spcBef>
                <a:spcPts val="0"/>
              </a:spcBef>
              <a:spcAft>
                <a:spcPts val="0"/>
              </a:spcAft>
              <a:buNone/>
            </a:pPr>
            <a:r>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Projects</a:t>
            </a:r>
            <a:endParaRPr/>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Growth</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Diversity</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Funding</a:t>
            </a:r>
            <a:endParaRPr sz="2200">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62"/>
          <p:cNvSpPr/>
          <p:nvPr/>
        </p:nvSpPr>
        <p:spPr>
          <a:xfrm>
            <a:off x="254900" y="342150"/>
            <a:ext cx="1409700" cy="659100"/>
          </a:xfrm>
          <a:prstGeom prst="snip2DiagRect">
            <a:avLst>
              <a:gd fmla="val 0" name="adj1"/>
              <a:gd fmla="val 16667" name="adj2"/>
            </a:avLst>
          </a:prstGeom>
          <a:solidFill>
            <a:srgbClr val="FF00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4" name="Google Shape;424;p62"/>
          <p:cNvSpPr txBox="1"/>
          <p:nvPr>
            <p:ph type="title"/>
          </p:nvPr>
        </p:nvSpPr>
        <p:spPr>
          <a:xfrm>
            <a:off x="285250" y="428675"/>
            <a:ext cx="1379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00"/>
                </a:solidFill>
              </a:rPr>
              <a:t>Out there…</a:t>
            </a:r>
            <a:endParaRPr sz="1900">
              <a:solidFill>
                <a:srgbClr val="FFFF00"/>
              </a:solidFill>
            </a:endParaRPr>
          </a:p>
        </p:txBody>
      </p:sp>
      <p:sp>
        <p:nvSpPr>
          <p:cNvPr id="425" name="Google Shape;425;p62"/>
          <p:cNvSpPr txBox="1"/>
          <p:nvPr/>
        </p:nvSpPr>
        <p:spPr>
          <a:xfrm>
            <a:off x="285375" y="1256550"/>
            <a:ext cx="3677700" cy="37110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How many open source authors ride bikes?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Or… how many view the commons as a collective investment versus an extractive resource?</a:t>
            </a:r>
            <a:endParaRPr sz="1800"/>
          </a:p>
        </p:txBody>
      </p:sp>
      <p:pic>
        <p:nvPicPr>
          <p:cNvPr id="426" name="Google Shape;426;p62"/>
          <p:cNvPicPr preferRelativeResize="0"/>
          <p:nvPr/>
        </p:nvPicPr>
        <p:blipFill>
          <a:blip r:embed="rId3">
            <a:alphaModFix/>
          </a:blip>
          <a:stretch>
            <a:fillRect/>
          </a:stretch>
        </p:blipFill>
        <p:spPr>
          <a:xfrm>
            <a:off x="3963150" y="0"/>
            <a:ext cx="5180851" cy="5180851"/>
          </a:xfrm>
          <a:prstGeom prst="rect">
            <a:avLst/>
          </a:prstGeom>
          <a:noFill/>
          <a:ln>
            <a:noFill/>
          </a:ln>
        </p:spPr>
      </p:pic>
      <p:sp>
        <p:nvSpPr>
          <p:cNvPr id="427" name="Google Shape;427;p62"/>
          <p:cNvSpPr txBox="1"/>
          <p:nvPr/>
        </p:nvSpPr>
        <p:spPr>
          <a:xfrm>
            <a:off x="8217600" y="4872600"/>
            <a:ext cx="926400" cy="27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rPr>
              <a:t>Source: Midjourney</a:t>
            </a:r>
            <a:endParaRPr sz="6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3"/>
          <p:cNvSpPr/>
          <p:nvPr/>
        </p:nvSpPr>
        <p:spPr>
          <a:xfrm>
            <a:off x="254900" y="342150"/>
            <a:ext cx="1409700" cy="659100"/>
          </a:xfrm>
          <a:prstGeom prst="snip2DiagRect">
            <a:avLst>
              <a:gd fmla="val 0" name="adj1"/>
              <a:gd fmla="val 16667" name="adj2"/>
            </a:avLst>
          </a:prstGeom>
          <a:solidFill>
            <a:srgbClr val="98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3" name="Google Shape;433;p63"/>
          <p:cNvSpPr txBox="1"/>
          <p:nvPr>
            <p:ph type="title"/>
          </p:nvPr>
        </p:nvSpPr>
        <p:spPr>
          <a:xfrm>
            <a:off x="285250" y="428675"/>
            <a:ext cx="13794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Finally…</a:t>
            </a:r>
            <a:endParaRPr sz="1900">
              <a:solidFill>
                <a:schemeClr val="lt1"/>
              </a:solidFill>
            </a:endParaRPr>
          </a:p>
        </p:txBody>
      </p:sp>
      <p:sp>
        <p:nvSpPr>
          <p:cNvPr id="434" name="Google Shape;434;p63"/>
          <p:cNvSpPr/>
          <p:nvPr/>
        </p:nvSpPr>
        <p:spPr>
          <a:xfrm>
            <a:off x="125" y="3801625"/>
            <a:ext cx="9144000" cy="1341900"/>
          </a:xfrm>
          <a:prstGeom prst="rect">
            <a:avLst/>
          </a:prstGeom>
          <a:solidFill>
            <a:srgbClr val="93C47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5" name="Google Shape;435;p63"/>
          <p:cNvSpPr txBox="1"/>
          <p:nvPr/>
        </p:nvSpPr>
        <p:spPr>
          <a:xfrm>
            <a:off x="285375" y="1256550"/>
            <a:ext cx="8305800" cy="371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Most research software is discovered in an ad hoc approach, as social norms and cognitive storage limits preclude citing entire dependency trees as research objects.</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How do we get around this?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Also: Thank you.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Richard Littauer – podcast.sustainoss.org – richard.social</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Projects</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Growth</a:t>
            </a:r>
            <a:endParaRPr sz="22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More in than out</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Pathways to maintainer</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Product management and design planning</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Goal: capturing market share of attention</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Projects</a:t>
            </a:r>
            <a:endParaRPr/>
          </a:p>
        </p:txBody>
      </p:sp>
      <p:sp>
        <p:nvSpPr>
          <p:cNvPr id="100" name="Google Shape;100;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Clr>
                <a:schemeClr val="dk1"/>
              </a:buClr>
              <a:buSzPts val="2300"/>
              <a:buChar char="-"/>
            </a:pPr>
            <a:r>
              <a:rPr lang="en" sz="2300">
                <a:solidFill>
                  <a:schemeClr val="dk1"/>
                </a:solidFill>
              </a:rPr>
              <a:t>Diversity</a:t>
            </a:r>
            <a:endParaRPr sz="23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Welcoming community spaces</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CoCs</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Documentation</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Moderation</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Mentoring</a:t>
            </a:r>
            <a:endParaRPr sz="1900">
              <a:solidFill>
                <a:schemeClr val="dk1"/>
              </a:solidFill>
            </a:endParaRPr>
          </a:p>
          <a:p>
            <a:pPr indent="-349250" lvl="1" marL="914400" rtl="0" algn="l">
              <a:spcBef>
                <a:spcPts val="0"/>
              </a:spcBef>
              <a:spcAft>
                <a:spcPts val="0"/>
              </a:spcAft>
              <a:buClr>
                <a:schemeClr val="dk1"/>
              </a:buClr>
              <a:buSzPts val="1900"/>
              <a:buChar char="-"/>
            </a:pPr>
            <a:r>
              <a:rPr lang="en" sz="1900">
                <a:solidFill>
                  <a:schemeClr val="dk1"/>
                </a:solidFill>
              </a:rPr>
              <a:t>Goal: towards some ethical destination</a:t>
            </a:r>
            <a:endParaRPr sz="19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Projects</a:t>
            </a:r>
            <a:endParaRPr/>
          </a:p>
        </p:txBody>
      </p:sp>
      <p:sp>
        <p:nvSpPr>
          <p:cNvPr id="106" name="Google Shape;10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Char char="-"/>
            </a:pPr>
            <a:r>
              <a:rPr lang="en" sz="2400">
                <a:solidFill>
                  <a:schemeClr val="dk1"/>
                </a:solidFill>
              </a:rPr>
              <a:t>Funding</a:t>
            </a:r>
            <a:endParaRPr sz="24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Funding for the project costs</a:t>
            </a:r>
            <a:endParaRPr sz="20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Funding for the core maintainers</a:t>
            </a:r>
            <a:endParaRPr sz="20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Lifestyle funding</a:t>
            </a:r>
            <a:endParaRPr sz="20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Funding for all contributors</a:t>
            </a:r>
            <a:endParaRPr sz="20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Non-fiscal sponsorships</a:t>
            </a:r>
            <a:endParaRPr sz="20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Sustain: FOSS Developers</a:t>
            </a:r>
            <a:endParaRPr/>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2200">
                <a:solidFill>
                  <a:schemeClr val="dk1"/>
                </a:solidFill>
              </a:rPr>
              <a:t>Satisfaction</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Career trajectories</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Mentoring</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Funds and recognition</a:t>
            </a:r>
            <a:endParaRPr sz="2200">
              <a:solidFill>
                <a:schemeClr val="dk1"/>
              </a:solidFill>
            </a:endParaRPr>
          </a:p>
          <a:p>
            <a:pPr indent="-368300" lvl="0" marL="457200" rtl="0" algn="l">
              <a:spcBef>
                <a:spcPts val="0"/>
              </a:spcBef>
              <a:spcAft>
                <a:spcPts val="0"/>
              </a:spcAft>
              <a:buClr>
                <a:schemeClr val="dk1"/>
              </a:buClr>
              <a:buSzPts val="2200"/>
              <a:buChar char="-"/>
            </a:pPr>
            <a:r>
              <a:rPr lang="en" sz="2200">
                <a:solidFill>
                  <a:schemeClr val="dk1"/>
                </a:solidFill>
              </a:rPr>
              <a:t>Avoiding burnout</a:t>
            </a:r>
            <a:endParaRPr sz="22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